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2" r:id="rId3"/>
    <p:sldId id="267" r:id="rId4"/>
    <p:sldId id="275" r:id="rId5"/>
    <p:sldId id="291" r:id="rId6"/>
    <p:sldId id="292" r:id="rId7"/>
    <p:sldId id="280" r:id="rId8"/>
    <p:sldId id="289" r:id="rId9"/>
    <p:sldId id="271" r:id="rId10"/>
    <p:sldId id="27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F17316-8D56-4806-A06C-D72A87D4EBA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D368AA-509F-4E1F-BDCC-C782AD164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76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C01E-0054-413F-BA83-04C8A240F969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D3154-E02A-429A-84A7-E7B2AB0C1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311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C01E-0054-413F-BA83-04C8A240F969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D3154-E02A-429A-84A7-E7B2AB0C1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382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C01E-0054-413F-BA83-04C8A240F969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D3154-E02A-429A-84A7-E7B2AB0C1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6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C01E-0054-413F-BA83-04C8A240F969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D3154-E02A-429A-84A7-E7B2AB0C1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868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C01E-0054-413F-BA83-04C8A240F969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D3154-E02A-429A-84A7-E7B2AB0C1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22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C01E-0054-413F-BA83-04C8A240F969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D3154-E02A-429A-84A7-E7B2AB0C1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62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C01E-0054-413F-BA83-04C8A240F969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D3154-E02A-429A-84A7-E7B2AB0C1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91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C01E-0054-413F-BA83-04C8A240F969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D3154-E02A-429A-84A7-E7B2AB0C1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998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C01E-0054-413F-BA83-04C8A240F969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D3154-E02A-429A-84A7-E7B2AB0C1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588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C01E-0054-413F-BA83-04C8A240F969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D3154-E02A-429A-84A7-E7B2AB0C1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84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C01E-0054-413F-BA83-04C8A240F969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D3154-E02A-429A-84A7-E7B2AB0C1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639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5C01E-0054-413F-BA83-04C8A240F969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D3154-E02A-429A-84A7-E7B2AB0C1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117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5" y="658906"/>
            <a:ext cx="11286308" cy="5981651"/>
          </a:xfrm>
          <a:prstGeom prst="rect">
            <a:avLst/>
          </a:prstGeom>
        </p:spPr>
      </p:pic>
      <p:sp>
        <p:nvSpPr>
          <p:cNvPr id="4" name="Double Wave 3"/>
          <p:cNvSpPr/>
          <p:nvPr/>
        </p:nvSpPr>
        <p:spPr>
          <a:xfrm rot="10800000" flipH="1" flipV="1">
            <a:off x="3343814" y="332335"/>
            <a:ext cx="5277949" cy="1567541"/>
          </a:xfrm>
          <a:prstGeom prst="doubleWave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5400" b="1" dirty="0">
                <a:solidFill>
                  <a:srgbClr val="0070C0"/>
                </a:solidFill>
              </a:rPr>
              <a:t>عام التَّسامح</a:t>
            </a:r>
            <a:endParaRPr lang="en-US" sz="5400" b="1" dirty="0">
              <a:solidFill>
                <a:srgbClr val="0070C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27233" y="1415534"/>
            <a:ext cx="2031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Roboto"/>
              </a:rPr>
              <a:t>Tolerance  of Year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4" y="332334"/>
            <a:ext cx="2534231" cy="174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10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Callout 2"/>
          <p:cNvSpPr/>
          <p:nvPr/>
        </p:nvSpPr>
        <p:spPr>
          <a:xfrm>
            <a:off x="6270171" y="858055"/>
            <a:ext cx="5617027" cy="4788001"/>
          </a:xfrm>
          <a:prstGeom prst="wedgeEllipseCallou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9900" b="1" dirty="0">
                <a:solidFill>
                  <a:srgbClr val="002060"/>
                </a:solidFill>
              </a:rPr>
              <a:t>أُكتب</a:t>
            </a:r>
            <a:endParaRPr lang="en-US" sz="199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0DDD7E-75C4-44D2-99F1-F1709E15CF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25" t="73629" r="50000"/>
          <a:stretch/>
        </p:blipFill>
        <p:spPr>
          <a:xfrm>
            <a:off x="842130" y="2187018"/>
            <a:ext cx="4323759" cy="311084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Cloud Callout 5">
            <a:extLst>
              <a:ext uri="{FF2B5EF4-FFF2-40B4-BE49-F238E27FC236}">
                <a16:creationId xmlns:a16="http://schemas.microsoft.com/office/drawing/2014/main" id="{EDA1304B-3F40-470B-9982-7BBCC9BC48F0}"/>
              </a:ext>
            </a:extLst>
          </p:cNvPr>
          <p:cNvSpPr/>
          <p:nvPr/>
        </p:nvSpPr>
        <p:spPr>
          <a:xfrm>
            <a:off x="573807" y="333131"/>
            <a:ext cx="4035900" cy="1363694"/>
          </a:xfrm>
          <a:prstGeom prst="cloudCallou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rgbClr val="002060"/>
                </a:solidFill>
              </a:rPr>
              <a:t>الكتاب المدرسي ص24</a:t>
            </a:r>
          </a:p>
        </p:txBody>
      </p:sp>
    </p:spTree>
    <p:extLst>
      <p:ext uri="{BB962C8B-B14F-4D97-AF65-F5344CB8AC3E}">
        <p14:creationId xmlns:p14="http://schemas.microsoft.com/office/powerpoint/2010/main" val="2366704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180508" y="2986616"/>
            <a:ext cx="3033755" cy="88476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5400" b="1" dirty="0"/>
              <a:t>الهدف </a:t>
            </a:r>
            <a:endParaRPr lang="en-GB" sz="5400" b="1" dirty="0"/>
          </a:p>
        </p:txBody>
      </p:sp>
      <p:sp>
        <p:nvSpPr>
          <p:cNvPr id="5" name="Rectangle 4"/>
          <p:cNvSpPr/>
          <p:nvPr/>
        </p:nvSpPr>
        <p:spPr>
          <a:xfrm>
            <a:off x="1376180" y="4079450"/>
            <a:ext cx="9076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3600" b="1" dirty="0"/>
              <a:t>*</a:t>
            </a:r>
            <a:r>
              <a:rPr lang="ar-AE" sz="3600" b="1" dirty="0">
                <a:solidFill>
                  <a:srgbClr val="0070C0"/>
                </a:solidFill>
              </a:rPr>
              <a:t>1- </a:t>
            </a:r>
            <a:r>
              <a:rPr lang="ar-AE" sz="3600" b="1" dirty="0">
                <a:solidFill>
                  <a:srgbClr val="FF0000"/>
                </a:solidFill>
              </a:rPr>
              <a:t>أن يميز الطالب  بين الجملة البسيطة والجملة المركبة </a:t>
            </a:r>
            <a:r>
              <a:rPr lang="ar-AE" sz="3600" b="1" dirty="0">
                <a:solidFill>
                  <a:srgbClr val="0070C0"/>
                </a:solidFill>
              </a:rPr>
              <a:t>.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F3571E-179F-4818-AC7D-5AB1C595F08D}"/>
              </a:ext>
            </a:extLst>
          </p:cNvPr>
          <p:cNvSpPr/>
          <p:nvPr/>
        </p:nvSpPr>
        <p:spPr>
          <a:xfrm>
            <a:off x="2667652" y="459973"/>
            <a:ext cx="90762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3600" b="1" dirty="0"/>
              <a:t>اليوم :الإثنين</a:t>
            </a:r>
          </a:p>
          <a:p>
            <a:pPr algn="r"/>
            <a:r>
              <a:rPr lang="ar-AE" sz="3600" b="1" dirty="0">
                <a:solidFill>
                  <a:srgbClr val="0070C0"/>
                </a:solidFill>
              </a:rPr>
              <a:t>التاريخ :21-10-2019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41D38B-1CFA-4AEC-810D-9FB5A73C5990}"/>
              </a:ext>
            </a:extLst>
          </p:cNvPr>
          <p:cNvSpPr/>
          <p:nvPr/>
        </p:nvSpPr>
        <p:spPr>
          <a:xfrm>
            <a:off x="2950590" y="2000293"/>
            <a:ext cx="55504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3600" b="1" u="sng" dirty="0">
                <a:solidFill>
                  <a:srgbClr val="FF0000"/>
                </a:solidFill>
              </a:rPr>
              <a:t>الجملة البسيطة والجملة المركبة</a:t>
            </a:r>
            <a:endParaRPr lang="en-US" sz="3600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3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56DFA88-251F-4FD6-AA91-4CE05813AA68}"/>
              </a:ext>
            </a:extLst>
          </p:cNvPr>
          <p:cNvSpPr/>
          <p:nvPr/>
        </p:nvSpPr>
        <p:spPr>
          <a:xfrm>
            <a:off x="2384981" y="2664952"/>
            <a:ext cx="9083481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ar-AE" sz="2000" b="1" dirty="0">
                <a:latin typeface="&amp;quot"/>
              </a:rPr>
              <a:t>هي كلام نعبر به عن معنى مفيد بجملة واحدة ، كل عنصر من عناصرها الأصلية أو المتممة يكون لفظًا واحدًا </a:t>
            </a:r>
            <a:endParaRPr lang="en-US" sz="2000" b="1" dirty="0"/>
          </a:p>
        </p:txBody>
      </p:sp>
      <p:sp>
        <p:nvSpPr>
          <p:cNvPr id="15" name="Cloud Callout 5">
            <a:extLst>
              <a:ext uri="{FF2B5EF4-FFF2-40B4-BE49-F238E27FC236}">
                <a16:creationId xmlns:a16="http://schemas.microsoft.com/office/drawing/2014/main" id="{1FC282EF-A92F-49E9-B120-7F9D823C7ABE}"/>
              </a:ext>
            </a:extLst>
          </p:cNvPr>
          <p:cNvSpPr/>
          <p:nvPr/>
        </p:nvSpPr>
        <p:spPr>
          <a:xfrm>
            <a:off x="8878823" y="88576"/>
            <a:ext cx="2973079" cy="2186134"/>
          </a:xfrm>
          <a:prstGeom prst="cloudCallout">
            <a:avLst>
              <a:gd name="adj1" fmla="val -99150"/>
              <a:gd name="adj2" fmla="val 44059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rgbClr val="002060"/>
                </a:solidFill>
              </a:rPr>
              <a:t>الجملة البسيطة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68F424DC-21EC-4255-96CE-6A40F3A8E7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6548" y="1465577"/>
            <a:ext cx="1913641" cy="2975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inherit"/>
              </a:rPr>
              <a:t>Simple sentence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AACB07C1-A84B-4467-8403-AE90330332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144" y="3179783"/>
            <a:ext cx="8124679" cy="943856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inherit"/>
              </a:rPr>
              <a:t>t is a meaningful expression of a single sentence, each of its original or</a:t>
            </a:r>
            <a:endParaRPr kumimoji="0" lang="ar-AE" altLang="en-US" sz="21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AE" altLang="en-US" sz="2100" dirty="0">
              <a:solidFill>
                <a:srgbClr val="222222"/>
              </a:solidFill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inherit"/>
              </a:rPr>
              <a:t>complementary elements being one word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Cloud Callout 5">
            <a:extLst>
              <a:ext uri="{FF2B5EF4-FFF2-40B4-BE49-F238E27FC236}">
                <a16:creationId xmlns:a16="http://schemas.microsoft.com/office/drawing/2014/main" id="{12550174-093A-4686-A509-67D35E03D918}"/>
              </a:ext>
            </a:extLst>
          </p:cNvPr>
          <p:cNvSpPr/>
          <p:nvPr/>
        </p:nvSpPr>
        <p:spPr>
          <a:xfrm>
            <a:off x="10292843" y="3940404"/>
            <a:ext cx="1462381" cy="867266"/>
          </a:xfrm>
          <a:prstGeom prst="cloudCallout">
            <a:avLst>
              <a:gd name="adj1" fmla="val -68679"/>
              <a:gd name="adj2" fmla="val 55692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rgbClr val="002060"/>
                </a:solidFill>
              </a:rPr>
              <a:t>مثال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E120ED5-DFC5-464B-B072-93CFE87102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347" t="52373" r="4652" b="32604"/>
          <a:stretch/>
        </p:blipFill>
        <p:spPr>
          <a:xfrm>
            <a:off x="6598763" y="4581427"/>
            <a:ext cx="3279301" cy="2064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9118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56DFA88-251F-4FD6-AA91-4CE05813AA68}"/>
              </a:ext>
            </a:extLst>
          </p:cNvPr>
          <p:cNvSpPr/>
          <p:nvPr/>
        </p:nvSpPr>
        <p:spPr>
          <a:xfrm>
            <a:off x="4308049" y="2664952"/>
            <a:ext cx="7160413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ar-AE" sz="2000" b="1" dirty="0">
                <a:latin typeface="&amp;quot"/>
              </a:rPr>
              <a:t>هي جملة أحد عناصرها الأصلية الأساسية جملة أسمية أو جملة فعلية .</a:t>
            </a:r>
            <a:endParaRPr lang="en-US" sz="2000" b="1" dirty="0"/>
          </a:p>
        </p:txBody>
      </p:sp>
      <p:sp>
        <p:nvSpPr>
          <p:cNvPr id="15" name="Cloud Callout 5">
            <a:extLst>
              <a:ext uri="{FF2B5EF4-FFF2-40B4-BE49-F238E27FC236}">
                <a16:creationId xmlns:a16="http://schemas.microsoft.com/office/drawing/2014/main" id="{1FC282EF-A92F-49E9-B120-7F9D823C7ABE}"/>
              </a:ext>
            </a:extLst>
          </p:cNvPr>
          <p:cNvSpPr/>
          <p:nvPr/>
        </p:nvSpPr>
        <p:spPr>
          <a:xfrm>
            <a:off x="8878823" y="50869"/>
            <a:ext cx="3196913" cy="2186134"/>
          </a:xfrm>
          <a:prstGeom prst="cloudCallout">
            <a:avLst>
              <a:gd name="adj1" fmla="val -99150"/>
              <a:gd name="adj2" fmla="val 44059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rgbClr val="002060"/>
                </a:solidFill>
              </a:rPr>
              <a:t>الجملة المركبة</a:t>
            </a:r>
          </a:p>
        </p:txBody>
      </p:sp>
      <p:sp>
        <p:nvSpPr>
          <p:cNvPr id="16" name="Cloud Callout 5">
            <a:extLst>
              <a:ext uri="{FF2B5EF4-FFF2-40B4-BE49-F238E27FC236}">
                <a16:creationId xmlns:a16="http://schemas.microsoft.com/office/drawing/2014/main" id="{12550174-093A-4686-A509-67D35E03D918}"/>
              </a:ext>
            </a:extLst>
          </p:cNvPr>
          <p:cNvSpPr/>
          <p:nvPr/>
        </p:nvSpPr>
        <p:spPr>
          <a:xfrm>
            <a:off x="10292843" y="3940404"/>
            <a:ext cx="1462381" cy="867266"/>
          </a:xfrm>
          <a:prstGeom prst="cloudCallout">
            <a:avLst>
              <a:gd name="adj1" fmla="val -68679"/>
              <a:gd name="adj2" fmla="val 55692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rgbClr val="002060"/>
                </a:solidFill>
              </a:rPr>
              <a:t>مثال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E120ED5-DFC5-464B-B072-93CFE87102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364" t="84018" r="3921" b="959"/>
          <a:stretch/>
        </p:blipFill>
        <p:spPr>
          <a:xfrm>
            <a:off x="5571241" y="4581427"/>
            <a:ext cx="4306823" cy="2064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12B1BDE-D9BE-4BCA-B90A-A0F12345A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7176" y="1366964"/>
            <a:ext cx="2384981" cy="2975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inherit"/>
              </a:rPr>
              <a:t>Composite sentence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3746CD-042C-4370-8957-744598180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76" y="3493011"/>
            <a:ext cx="6843860" cy="943856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inherit"/>
              </a:rPr>
              <a:t>A sentence whose original parent element is a nominal</a:t>
            </a:r>
            <a:endParaRPr kumimoji="0" lang="ar-AE" altLang="en-US" sz="21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AE" altLang="en-US" sz="2100" dirty="0">
              <a:solidFill>
                <a:srgbClr val="222222"/>
              </a:solidFill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inherit"/>
              </a:rPr>
              <a:t> sentence or an actual sentence.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612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5A97F3-9169-42DF-819D-280292594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852" y="1160720"/>
            <a:ext cx="10878532" cy="533434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0D7CDFD-91DF-4B32-8C4B-3684C3E52B02}"/>
              </a:ext>
            </a:extLst>
          </p:cNvPr>
          <p:cNvSpPr/>
          <p:nvPr/>
        </p:nvSpPr>
        <p:spPr>
          <a:xfrm>
            <a:off x="8974318" y="2547344"/>
            <a:ext cx="2350784" cy="48808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السماءُ صافية .</a:t>
            </a:r>
            <a:endParaRPr lang="en-GB" sz="3200" b="1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EF9F1BA-709F-4557-B174-0ED173304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2363" y="1202407"/>
            <a:ext cx="5118755" cy="943856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inherit"/>
              </a:rPr>
              <a:t>I write sentences from my</a:t>
            </a:r>
            <a:endParaRPr kumimoji="0" lang="ar-AE" altLang="en-US" sz="21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AE" altLang="en-US" sz="2100" dirty="0">
              <a:solidFill>
                <a:srgbClr val="222222"/>
              </a:solidFill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inherit"/>
              </a:rPr>
              <a:t> creation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892B89-E253-4A89-BC50-D92A8C17C102}"/>
              </a:ext>
            </a:extLst>
          </p:cNvPr>
          <p:cNvSpPr/>
          <p:nvPr/>
        </p:nvSpPr>
        <p:spPr>
          <a:xfrm>
            <a:off x="1500433" y="2547343"/>
            <a:ext cx="2350784" cy="48808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السيارةُ سريعة.</a:t>
            </a:r>
            <a:endParaRPr lang="en-GB" sz="32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947829-48B0-4A24-A952-2A9C781DA31A}"/>
              </a:ext>
            </a:extLst>
          </p:cNvPr>
          <p:cNvSpPr/>
          <p:nvPr/>
        </p:nvSpPr>
        <p:spPr>
          <a:xfrm>
            <a:off x="5612091" y="2577464"/>
            <a:ext cx="2350784" cy="48808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المدرسةُ جميلة.</a:t>
            </a:r>
            <a:endParaRPr lang="en-GB" sz="32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9860EC-A632-449B-AF31-74A017E5FC26}"/>
              </a:ext>
            </a:extLst>
          </p:cNvPr>
          <p:cNvSpPr/>
          <p:nvPr/>
        </p:nvSpPr>
        <p:spPr>
          <a:xfrm>
            <a:off x="5612091" y="4521205"/>
            <a:ext cx="5620313" cy="48808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3200" b="1" dirty="0"/>
              <a:t>ذهب أحمد إلى المدرسة بالسيارة .</a:t>
            </a:r>
            <a:endParaRPr lang="en-GB" sz="3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705192-F9EE-4904-AA11-C97EF92D6186}"/>
              </a:ext>
            </a:extLst>
          </p:cNvPr>
          <p:cNvSpPr/>
          <p:nvPr/>
        </p:nvSpPr>
        <p:spPr>
          <a:xfrm>
            <a:off x="5612091" y="5209193"/>
            <a:ext cx="5620314" cy="48808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3200" b="1" dirty="0"/>
              <a:t>التسامح قيمة عظيمة في دولة الإمارات.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55186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 rot="11608605" flipH="1" flipV="1">
            <a:off x="5980633" y="-109853"/>
            <a:ext cx="6331126" cy="2594345"/>
          </a:xfrm>
          <a:prstGeom prst="irregularSeal2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25000" dir="5400000" rotWithShape="0">
              <a:srgbClr val="00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800" b="1" dirty="0"/>
              <a:t>صنف الجمل الآتية إلى جمل بسيطة وجمل مركبة 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557998" y="2293266"/>
            <a:ext cx="2041423" cy="54141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AE" sz="2800" b="1" dirty="0"/>
              <a:t>البيت كبير .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139847" y="2924901"/>
            <a:ext cx="5280737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sz="2800" b="1" dirty="0"/>
              <a:t>الإمارات بلد الخير والتسامح </a:t>
            </a:r>
            <a:endParaRPr lang="en-US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435831" y="2039635"/>
            <a:ext cx="4649410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AE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أريد أن أشتري ملابس جديدة. </a:t>
            </a:r>
            <a:endParaRPr lang="en-US" sz="2800" b="1" dirty="0"/>
          </a:p>
        </p:txBody>
      </p:sp>
      <p:sp>
        <p:nvSpPr>
          <p:cNvPr id="7" name="AutoShape 2" descr="Image result for صور الشيخ زايد متحركة"/>
          <p:cNvSpPr>
            <a:spLocks noChangeAspect="1" noChangeArrowheads="1"/>
          </p:cNvSpPr>
          <p:nvPr/>
        </p:nvSpPr>
        <p:spPr bwMode="auto">
          <a:xfrm>
            <a:off x="63500" y="-136525"/>
            <a:ext cx="2790825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074534" y="3538151"/>
            <a:ext cx="2880322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sz="2800" b="1" dirty="0"/>
              <a:t>العلم نور .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929300" y="3538339"/>
            <a:ext cx="4649409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sz="2800" b="1" dirty="0"/>
              <a:t>يجب أن نتحلى بالتعاون والتسامح .</a:t>
            </a:r>
            <a:endParaRPr lang="en-US" sz="2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68109" y="2824708"/>
            <a:ext cx="2880322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sz="2800" b="1" dirty="0"/>
              <a:t>الشارقة جميلة .</a:t>
            </a:r>
            <a:endParaRPr lang="en-US" sz="28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8118B3-B918-46AA-9720-186C6FF28A8B}"/>
              </a:ext>
            </a:extLst>
          </p:cNvPr>
          <p:cNvSpPr txBox="1"/>
          <p:nvPr/>
        </p:nvSpPr>
        <p:spPr>
          <a:xfrm>
            <a:off x="1461155" y="4458878"/>
            <a:ext cx="95210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dirty="0"/>
              <a:t>                                </a:t>
            </a:r>
            <a:r>
              <a:rPr lang="ar-AE" dirty="0">
                <a:highlight>
                  <a:srgbClr val="FFFF00"/>
                </a:highlight>
              </a:rPr>
              <a:t>جمل بسيطة </a:t>
            </a:r>
            <a:r>
              <a:rPr lang="ar-AE" dirty="0"/>
              <a:t>                                                 </a:t>
            </a:r>
            <a:r>
              <a:rPr lang="ar-AE" dirty="0">
                <a:highlight>
                  <a:srgbClr val="FFFF00"/>
                </a:highlight>
              </a:rPr>
              <a:t>جمل مركبة </a:t>
            </a:r>
          </a:p>
          <a:p>
            <a:pPr algn="r"/>
            <a:endParaRPr lang="ar-AE" dirty="0"/>
          </a:p>
          <a:p>
            <a:pPr algn="r"/>
            <a:r>
              <a:rPr lang="ar-AE" dirty="0"/>
              <a:t>                 .........................................                          .......................................</a:t>
            </a:r>
          </a:p>
          <a:p>
            <a:pPr algn="r"/>
            <a:endParaRPr lang="ar-AE" dirty="0"/>
          </a:p>
          <a:p>
            <a:pPr algn="r"/>
            <a:endParaRPr lang="ar-AE" dirty="0"/>
          </a:p>
          <a:p>
            <a:pPr algn="r"/>
            <a:r>
              <a:rPr lang="ar-AE" dirty="0"/>
              <a:t>                .........................................                          .......................................</a:t>
            </a:r>
          </a:p>
          <a:p>
            <a:pPr algn="r"/>
            <a:endParaRPr lang="ar-AE" dirty="0"/>
          </a:p>
          <a:p>
            <a:pPr algn="r"/>
            <a:r>
              <a:rPr lang="ar-AE" dirty="0"/>
              <a:t>               .........................................                          .......................................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70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7" grpId="0" animBg="1"/>
      <p:bldP spid="12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كعب 7"/>
          <p:cNvSpPr/>
          <p:nvPr/>
        </p:nvSpPr>
        <p:spPr>
          <a:xfrm>
            <a:off x="1186825" y="2524960"/>
            <a:ext cx="10200067" cy="2075322"/>
          </a:xfrm>
          <a:prstGeom prst="cube">
            <a:avLst/>
          </a:prstGeom>
          <a:scene3d>
            <a:camera prst="obliqueBottomRight"/>
            <a:lightRig rig="threePt" dir="t"/>
          </a:scene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4400" b="1" dirty="0">
                <a:solidFill>
                  <a:schemeClr val="accent2">
                    <a:lumMod val="75000"/>
                  </a:schemeClr>
                </a:solidFill>
              </a:rPr>
              <a:t>- أن ينشئ الطالب جملًا بسيطة وجملًا مركبة .</a:t>
            </a:r>
            <a:endParaRPr lang="en-US" sz="4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957740" y="1110482"/>
            <a:ext cx="5297177" cy="849721"/>
          </a:xfrm>
        </p:spPr>
        <p:txBody>
          <a:bodyPr>
            <a:noAutofit/>
          </a:bodyPr>
          <a:lstStyle/>
          <a:p>
            <a:pPr algn="r"/>
            <a:r>
              <a:rPr lang="ar-AE" sz="6000" b="1" dirty="0">
                <a:solidFill>
                  <a:srgbClr val="0070C0"/>
                </a:solidFill>
              </a:rPr>
              <a:t>الهدف  :</a:t>
            </a:r>
            <a:endParaRPr lang="en-US" sz="6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3485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Wave 1"/>
          <p:cNvSpPr>
            <a:spLocks noChangeArrowheads="1"/>
          </p:cNvSpPr>
          <p:nvPr/>
        </p:nvSpPr>
        <p:spPr bwMode="auto">
          <a:xfrm>
            <a:off x="6181716" y="2058194"/>
            <a:ext cx="5142966" cy="3849310"/>
          </a:xfrm>
          <a:prstGeom prst="doubleWave">
            <a:avLst>
              <a:gd name="adj1" fmla="val 6250"/>
              <a:gd name="adj2" fmla="val 0"/>
            </a:avLst>
          </a:prstGeom>
          <a:ln>
            <a:noFill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ar-AE" sz="6000" b="1" dirty="0"/>
              <a:t>    </a:t>
            </a:r>
            <a:r>
              <a:rPr lang="en-US" sz="6000" b="1" dirty="0"/>
              <a:t>    </a:t>
            </a:r>
          </a:p>
          <a:p>
            <a:pPr>
              <a:defRPr/>
            </a:pPr>
            <a:r>
              <a:rPr lang="en-US" sz="6000" b="1" dirty="0">
                <a:solidFill>
                  <a:srgbClr val="C00000"/>
                </a:solidFill>
              </a:rPr>
              <a:t>     </a:t>
            </a:r>
            <a:r>
              <a:rPr lang="ar-AE" sz="7200" b="1" dirty="0">
                <a:solidFill>
                  <a:srgbClr val="000066"/>
                </a:solidFill>
              </a:rPr>
              <a:t>عمل جماعي</a:t>
            </a:r>
            <a:endParaRPr lang="en-US" sz="6000" b="1" dirty="0">
              <a:solidFill>
                <a:srgbClr val="000066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12" y="166687"/>
            <a:ext cx="5157788" cy="32432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7430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Ribbon 1"/>
          <p:cNvSpPr/>
          <p:nvPr/>
        </p:nvSpPr>
        <p:spPr>
          <a:xfrm rot="10800000" flipH="1" flipV="1">
            <a:off x="-150829" y="304800"/>
            <a:ext cx="12342829" cy="1538514"/>
          </a:xfrm>
          <a:prstGeom prst="ribbon2">
            <a:avLst>
              <a:gd name="adj1" fmla="val 0"/>
              <a:gd name="adj2" fmla="val 50000"/>
            </a:avLst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400" b="1" dirty="0"/>
              <a:t>كون 3 جملًا بسيطة و3 جملًا مركبة  :</a:t>
            </a:r>
            <a:endParaRPr lang="en-US" sz="4400" b="1" dirty="0"/>
          </a:p>
        </p:txBody>
      </p:sp>
      <p:sp>
        <p:nvSpPr>
          <p:cNvPr id="3" name="Flowchart: Process 2"/>
          <p:cNvSpPr/>
          <p:nvPr/>
        </p:nvSpPr>
        <p:spPr>
          <a:xfrm>
            <a:off x="1045029" y="1762813"/>
            <a:ext cx="10280468" cy="4989203"/>
          </a:xfrm>
          <a:prstGeom prst="flowChartProcess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sz="4000" dirty="0"/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,..</a:t>
            </a:r>
            <a:endParaRPr lang="en-US" sz="4000" dirty="0"/>
          </a:p>
        </p:txBody>
      </p:sp>
      <p:sp>
        <p:nvSpPr>
          <p:cNvPr id="4" name="Cube 3">
            <a:extLst>
              <a:ext uri="{FF2B5EF4-FFF2-40B4-BE49-F238E27FC236}">
                <a16:creationId xmlns:a16="http://schemas.microsoft.com/office/drawing/2014/main" id="{43617FA3-BB3D-4DE1-A35C-4509A6D92B82}"/>
              </a:ext>
            </a:extLst>
          </p:cNvPr>
          <p:cNvSpPr/>
          <p:nvPr/>
        </p:nvSpPr>
        <p:spPr>
          <a:xfrm rot="10800000" flipH="1" flipV="1">
            <a:off x="-150829" y="-80033"/>
            <a:ext cx="2850037" cy="1923348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000" b="1" dirty="0"/>
              <a:t>نشاط جماعي </a:t>
            </a:r>
            <a:endParaRPr lang="ar-AE" sz="3600" dirty="0"/>
          </a:p>
          <a:p>
            <a:pPr algn="ctr"/>
            <a:endParaRPr lang="ar-AE" sz="3600" dirty="0"/>
          </a:p>
        </p:txBody>
      </p:sp>
    </p:spTree>
    <p:extLst>
      <p:ext uri="{BB962C8B-B14F-4D97-AF65-F5344CB8AC3E}">
        <p14:creationId xmlns:p14="http://schemas.microsoft.com/office/powerpoint/2010/main" val="143089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1323</TotalTime>
  <Words>211</Words>
  <Application>Microsoft Office PowerPoint</Application>
  <PresentationFormat>Widescreen</PresentationFormat>
  <Paragraphs>53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الهدف  :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Iqbal Warag</cp:lastModifiedBy>
  <cp:revision>135</cp:revision>
  <dcterms:created xsi:type="dcterms:W3CDTF">2019-09-14T14:54:44Z</dcterms:created>
  <dcterms:modified xsi:type="dcterms:W3CDTF">2019-10-26T14:35:39Z</dcterms:modified>
</cp:coreProperties>
</file>