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75"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69" d="100"/>
          <a:sy n="69" d="100"/>
        </p:scale>
        <p:origin x="78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ar-AE"/>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ar-AE"/>
          </a:p>
        </p:txBody>
      </p:sp>
      <p:sp>
        <p:nvSpPr>
          <p:cNvPr id="4" name="عنصر نائب للتاريخ 3"/>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3882289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محتوى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1533525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عنصر نائب للتاريخ 3"/>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701140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محتوى 2"/>
          <p:cNvSpPr>
            <a:spLocks noGrp="1"/>
          </p:cNvSpPr>
          <p:nvPr>
            <p:ph sz="half" idx="1"/>
          </p:nvPr>
        </p:nvSpPr>
        <p:spPr>
          <a:xfrm>
            <a:off x="838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p:cNvSpPr>
            <a:spLocks noGrp="1"/>
          </p:cNvSpPr>
          <p:nvPr>
            <p:ph sz="half" idx="2"/>
          </p:nvPr>
        </p:nvSpPr>
        <p:spPr>
          <a:xfrm>
            <a:off x="6172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6" name="عنصر نائب للتذييل 5"/>
          <p:cNvSpPr>
            <a:spLocks noGrp="1"/>
          </p:cNvSpPr>
          <p:nvPr>
            <p:ph type="ftr" sz="quarter" idx="11"/>
          </p:nvPr>
        </p:nvSpPr>
        <p:spPr/>
        <p:txBody>
          <a:bodyPr/>
          <a:lstStyle/>
          <a:p>
            <a:endParaRPr lang="ar-AE"/>
          </a:p>
        </p:txBody>
      </p:sp>
      <p:sp>
        <p:nvSpPr>
          <p:cNvPr id="7" name="عنصر نائب لرقم الشريحة 6"/>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131420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8" name="عنصر نائب للتذييل 7"/>
          <p:cNvSpPr>
            <a:spLocks noGrp="1"/>
          </p:cNvSpPr>
          <p:nvPr>
            <p:ph type="ftr" sz="quarter" idx="11"/>
          </p:nvPr>
        </p:nvSpPr>
        <p:spPr/>
        <p:txBody>
          <a:bodyPr/>
          <a:lstStyle/>
          <a:p>
            <a:endParaRPr lang="ar-AE"/>
          </a:p>
        </p:txBody>
      </p:sp>
      <p:sp>
        <p:nvSpPr>
          <p:cNvPr id="9" name="عنصر نائب لرقم الشريحة 8"/>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3566362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تاريخ 2"/>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4" name="عنصر نائب للتذييل 3"/>
          <p:cNvSpPr>
            <a:spLocks noGrp="1"/>
          </p:cNvSpPr>
          <p:nvPr>
            <p:ph type="ftr" sz="quarter" idx="11"/>
          </p:nvPr>
        </p:nvSpPr>
        <p:spPr/>
        <p:txBody>
          <a:bodyPr/>
          <a:lstStyle/>
          <a:p>
            <a:endParaRPr lang="ar-AE"/>
          </a:p>
        </p:txBody>
      </p:sp>
      <p:sp>
        <p:nvSpPr>
          <p:cNvPr id="5" name="عنصر نائب لرقم الشريحة 4"/>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4201669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3" name="عنصر نائب للتذييل 2"/>
          <p:cNvSpPr>
            <a:spLocks noGrp="1"/>
          </p:cNvSpPr>
          <p:nvPr>
            <p:ph type="ftr" sz="quarter" idx="11"/>
          </p:nvPr>
        </p:nvSpPr>
        <p:spPr/>
        <p:txBody>
          <a:bodyPr/>
          <a:lstStyle/>
          <a:p>
            <a:endParaRPr lang="ar-AE"/>
          </a:p>
        </p:txBody>
      </p:sp>
      <p:sp>
        <p:nvSpPr>
          <p:cNvPr id="4" name="عنصر نائب لرقم الشريحة 3"/>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1142037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AE"/>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6" name="عنصر نائب للتذييل 5"/>
          <p:cNvSpPr>
            <a:spLocks noGrp="1"/>
          </p:cNvSpPr>
          <p:nvPr>
            <p:ph type="ftr" sz="quarter" idx="11"/>
          </p:nvPr>
        </p:nvSpPr>
        <p:spPr/>
        <p:txBody>
          <a:bodyPr/>
          <a:lstStyle/>
          <a:p>
            <a:endParaRPr lang="ar-AE"/>
          </a:p>
        </p:txBody>
      </p:sp>
      <p:sp>
        <p:nvSpPr>
          <p:cNvPr id="7" name="عنصر نائب لرقم الشريحة 6"/>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875174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AE"/>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6" name="عنصر نائب للتذييل 5"/>
          <p:cNvSpPr>
            <a:spLocks noGrp="1"/>
          </p:cNvSpPr>
          <p:nvPr>
            <p:ph type="ftr" sz="quarter" idx="11"/>
          </p:nvPr>
        </p:nvSpPr>
        <p:spPr/>
        <p:txBody>
          <a:bodyPr/>
          <a:lstStyle/>
          <a:p>
            <a:endParaRPr lang="ar-AE"/>
          </a:p>
        </p:txBody>
      </p:sp>
      <p:sp>
        <p:nvSpPr>
          <p:cNvPr id="7" name="عنصر نائب لرقم الشريحة 6"/>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3543358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AE"/>
          </a:p>
        </p:txBody>
      </p:sp>
      <p:sp>
        <p:nvSpPr>
          <p:cNvPr id="3" name="عنصر نائب للعنوان العمودي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2771165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ar-AE"/>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10"/>
          </p:nvPr>
        </p:nvSpPr>
        <p:spPr/>
        <p:txBody>
          <a:bodyPr/>
          <a:lstStyle/>
          <a:p>
            <a:fld id="{0BC705AF-7587-4E04-AC05-52C89CEF9F0C}" type="datetimeFigureOut">
              <a:rPr lang="ar-AE" smtClean="0"/>
              <a:pPr/>
              <a:t>11/08/1438</a:t>
            </a:fld>
            <a:endParaRPr lang="ar-AE"/>
          </a:p>
        </p:txBody>
      </p:sp>
      <p:sp>
        <p:nvSpPr>
          <p:cNvPr id="5" name="عنصر نائب للتذييل 4"/>
          <p:cNvSpPr>
            <a:spLocks noGrp="1"/>
          </p:cNvSpPr>
          <p:nvPr>
            <p:ph type="ftr" sz="quarter" idx="11"/>
          </p:nvPr>
        </p:nvSpPr>
        <p:spPr/>
        <p:txBody>
          <a:bodyPr/>
          <a:lstStyle/>
          <a:p>
            <a:endParaRPr lang="ar-AE"/>
          </a:p>
        </p:txBody>
      </p:sp>
      <p:sp>
        <p:nvSpPr>
          <p:cNvPr id="6" name="عنصر نائب لرقم الشريحة 5"/>
          <p:cNvSpPr>
            <a:spLocks noGrp="1"/>
          </p:cNvSpPr>
          <p:nvPr>
            <p:ph type="sldNum" sz="quarter" idx="12"/>
          </p:nvPr>
        </p:nvSpPr>
        <p:spPr/>
        <p:txBody>
          <a:bodyPr/>
          <a:lstStyle/>
          <a:p>
            <a:fld id="{43E4F49B-BEE4-443C-A16B-517185ECA475}" type="slidenum">
              <a:rPr lang="ar-AE" smtClean="0"/>
              <a:pPr/>
              <a:t>‹#›</a:t>
            </a:fld>
            <a:endParaRPr lang="ar-AE"/>
          </a:p>
        </p:txBody>
      </p:sp>
    </p:spTree>
    <p:extLst>
      <p:ext uri="{BB962C8B-B14F-4D97-AF65-F5344CB8AC3E}">
        <p14:creationId xmlns:p14="http://schemas.microsoft.com/office/powerpoint/2010/main" val="3435487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ar-AE"/>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C705AF-7587-4E04-AC05-52C89CEF9F0C}" type="datetimeFigureOut">
              <a:rPr lang="ar-AE" smtClean="0"/>
              <a:pPr/>
              <a:t>11/08/1438</a:t>
            </a:fld>
            <a:endParaRPr lang="ar-AE"/>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3E4F49B-BEE4-443C-A16B-517185ECA475}" type="slidenum">
              <a:rPr lang="ar-AE" smtClean="0"/>
              <a:pPr/>
              <a:t>‹#›</a:t>
            </a:fld>
            <a:endParaRPr lang="ar-AE"/>
          </a:p>
        </p:txBody>
      </p:sp>
    </p:spTree>
    <p:extLst>
      <p:ext uri="{BB962C8B-B14F-4D97-AF65-F5344CB8AC3E}">
        <p14:creationId xmlns:p14="http://schemas.microsoft.com/office/powerpoint/2010/main" val="1562849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cstate="print"/>
          <a:stretch>
            <a:fillRect/>
          </a:stretch>
        </p:blipFill>
        <p:spPr>
          <a:xfrm>
            <a:off x="0" y="0"/>
            <a:ext cx="12192000" cy="6756400"/>
          </a:xfrm>
          <a:prstGeom prst="rect">
            <a:avLst/>
          </a:prstGeom>
        </p:spPr>
      </p:pic>
    </p:spTree>
    <p:extLst>
      <p:ext uri="{BB962C8B-B14F-4D97-AF65-F5344CB8AC3E}">
        <p14:creationId xmlns:p14="http://schemas.microsoft.com/office/powerpoint/2010/main" val="1349303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0"/>
            <a:ext cx="12192002" cy="6858000"/>
          </a:xfrm>
          <a:prstGeom prst="rect">
            <a:avLst/>
          </a:prstGeom>
        </p:spPr>
      </p:pic>
      <p:sp>
        <p:nvSpPr>
          <p:cNvPr id="3" name="مستطيل 2"/>
          <p:cNvSpPr/>
          <p:nvPr/>
        </p:nvSpPr>
        <p:spPr>
          <a:xfrm>
            <a:off x="3560620" y="4324995"/>
            <a:ext cx="7890542" cy="120032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العلم والمعرفة يشكلان عماد الاقتصاد والقوة لدى الأفراد والجماعات</a:t>
            </a:r>
            <a:endParaRPr lang="ar-AE" sz="3600" b="1" dirty="0">
              <a:solidFill>
                <a:schemeClr val="bg1"/>
              </a:solidFill>
            </a:endParaRPr>
          </a:p>
        </p:txBody>
      </p:sp>
    </p:spTree>
    <p:extLst>
      <p:ext uri="{BB962C8B-B14F-4D97-AF65-F5344CB8AC3E}">
        <p14:creationId xmlns:p14="http://schemas.microsoft.com/office/powerpoint/2010/main" val="128405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1"/>
            <a:ext cx="12192002" cy="6858002"/>
          </a:xfrm>
          <a:prstGeom prst="rect">
            <a:avLst/>
          </a:prstGeom>
        </p:spPr>
      </p:pic>
    </p:spTree>
    <p:extLst>
      <p:ext uri="{BB962C8B-B14F-4D97-AF65-F5344CB8AC3E}">
        <p14:creationId xmlns:p14="http://schemas.microsoft.com/office/powerpoint/2010/main" val="1713318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1"/>
            <a:ext cx="12192002" cy="6858002"/>
          </a:xfrm>
          <a:prstGeom prst="rect">
            <a:avLst/>
          </a:prstGeom>
        </p:spPr>
      </p:pic>
      <p:sp>
        <p:nvSpPr>
          <p:cNvPr id="3" name="مستطيل 2"/>
          <p:cNvSpPr/>
          <p:nvPr/>
        </p:nvSpPr>
        <p:spPr>
          <a:xfrm>
            <a:off x="0" y="5646254"/>
            <a:ext cx="11484103" cy="1200329"/>
          </a:xfrm>
          <a:prstGeom prst="rect">
            <a:avLst/>
          </a:prstGeom>
          <a:solidFill>
            <a:schemeClr val="accent1"/>
          </a:solidFill>
        </p:spPr>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اقتصاد المعرفة هو ابتكار وإبداع في وسائل وأساليب الإنتاج بينما الاقتصاد الإنتاجي هو الثمرة لاقتصاد المعرفة  </a:t>
            </a:r>
          </a:p>
        </p:txBody>
      </p:sp>
    </p:spTree>
    <p:extLst>
      <p:ext uri="{BB962C8B-B14F-4D97-AF65-F5344CB8AC3E}">
        <p14:creationId xmlns:p14="http://schemas.microsoft.com/office/powerpoint/2010/main" val="97753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26"/>
            <a:ext cx="12192000" cy="7254615"/>
          </a:xfrm>
          <a:prstGeom prst="rect">
            <a:avLst/>
          </a:prstGeom>
          <a:solidFill>
            <a:schemeClr val="accent1"/>
          </a:solidFill>
        </p:spPr>
        <p:txBody>
          <a:bodyPr wrap="square">
            <a:spAutoFit/>
          </a:bodyPr>
          <a:lstStyle/>
          <a:p>
            <a:pPr marL="342900" lvl="0" indent="-342900">
              <a:lnSpc>
                <a:spcPct val="115000"/>
              </a:lnSpc>
              <a:spcAft>
                <a:spcPts val="1000"/>
              </a:spcAft>
              <a:buFont typeface="Symbol" panose="05050102010706020507" pitchFamily="18" charset="2"/>
              <a:buChar char=""/>
            </a:pPr>
            <a:r>
              <a:rPr lang="ar-SA"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إن اقتصاديات الأشياء الماديَّة تختلف تمامًا عن اقتصادِ المعلومات، فاقتصاد المعرفة يتصف بأنَّه اقتصاد وفْرة أكثرَ مِن كونه نُدرة، بينما في الاقتصاد التقليدي فإن الموارد يمكن أن تنضبَ مِن جرَّاء الاستخدام والاستهلاك بينما تزداد المعرفةُ بالتعلُّم والممارسة والاستخدام، وتنتشر أكثر وأكثر بالمشاركة. وتتلاشى أهمية الموقع الجغرافي في اقتصاد المعرفة، فباستخدام التكنولوجيا المناسبة يُمكن إنشاء الأسواق الافتراضية والمنظَّمات الافتراضية التي تُوفِّر السُّرعة في الإنجاز على مدار الساعة، وفي أيِّ مكان في العالَم</a:t>
            </a:r>
            <a:r>
              <a:rPr lang="en-US" sz="4000" dirty="0">
                <a:solidFill>
                  <a:schemeClr val="bg1"/>
                </a:solidFill>
                <a:latin typeface="Times New Roman" panose="02020603050405020304" pitchFamily="18" charset="0"/>
                <a:ea typeface="Calibri" panose="020F0502020204030204" pitchFamily="34" charset="0"/>
                <a:cs typeface="Sakkal Majalla" panose="02000000000000000000" pitchFamily="2" charset="-78"/>
              </a:rPr>
              <a:t>.</a:t>
            </a:r>
            <a:endParaRPr lang="en-US" sz="3200" dirty="0">
              <a:solidFill>
                <a:schemeClr val="bg1"/>
              </a:solidFill>
              <a:latin typeface="Calibri" panose="020F0502020204030204" pitchFamily="34" charset="0"/>
              <a:ea typeface="Calibri" panose="020F0502020204030204" pitchFamily="34" charset="0"/>
              <a:cs typeface="Sakkal Majalla" panose="02000000000000000000" pitchFamily="2" charset="-78"/>
            </a:endParaRPr>
          </a:p>
          <a:p>
            <a:pPr marL="342900" lvl="0" indent="-342900">
              <a:lnSpc>
                <a:spcPct val="115000"/>
              </a:lnSpc>
              <a:spcAft>
                <a:spcPts val="1000"/>
              </a:spcAft>
              <a:buFont typeface="Symbol" panose="05050102010706020507" pitchFamily="18" charset="2"/>
              <a:buChar char=""/>
            </a:pPr>
            <a:r>
              <a:rPr lang="ar-AE"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هناك فروق كثيرة يمكن الاستعانة بالمصادر الالكترونية وكذلك من خلال فقرة ميزات وعيوب اقتصاد المعرفة.</a:t>
            </a:r>
            <a:endParaRPr lang="en-US" sz="3200" dirty="0">
              <a:solidFill>
                <a:schemeClr val="bg1"/>
              </a:solidFill>
              <a:effectLst/>
              <a:latin typeface="Calibri" panose="020F0502020204030204" pitchFamily="34" charset="0"/>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139791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0" y="0"/>
            <a:ext cx="12192002" cy="2129438"/>
          </a:xfrm>
          <a:prstGeom prst="rect">
            <a:avLst/>
          </a:prstGeom>
        </p:spPr>
      </p:pic>
      <p:pic>
        <p:nvPicPr>
          <p:cNvPr id="3" name="صورة 2"/>
          <p:cNvPicPr>
            <a:picLocks noChangeAspect="1"/>
          </p:cNvPicPr>
          <p:nvPr/>
        </p:nvPicPr>
        <p:blipFill>
          <a:blip r:embed="rId3" cstate="print"/>
          <a:stretch>
            <a:fillRect/>
          </a:stretch>
        </p:blipFill>
        <p:spPr>
          <a:xfrm>
            <a:off x="-2" y="2129438"/>
            <a:ext cx="12192002" cy="4728562"/>
          </a:xfrm>
          <a:prstGeom prst="rect">
            <a:avLst/>
          </a:prstGeom>
        </p:spPr>
      </p:pic>
    </p:spTree>
    <p:extLst>
      <p:ext uri="{BB962C8B-B14F-4D97-AF65-F5344CB8AC3E}">
        <p14:creationId xmlns:p14="http://schemas.microsoft.com/office/powerpoint/2010/main" val="227824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21920" y="-111760"/>
            <a:ext cx="12192000" cy="6858000"/>
          </a:xfrm>
          <a:prstGeom prst="rect">
            <a:avLst/>
          </a:prstGeom>
        </p:spPr>
      </p:pic>
      <p:sp>
        <p:nvSpPr>
          <p:cNvPr id="3" name="مستطيل 2"/>
          <p:cNvSpPr/>
          <p:nvPr/>
        </p:nvSpPr>
        <p:spPr>
          <a:xfrm>
            <a:off x="-121920" y="707105"/>
            <a:ext cx="11383421" cy="646331"/>
          </a:xfrm>
          <a:prstGeom prst="rect">
            <a:avLst/>
          </a:prstGeom>
          <a:solidFill>
            <a:schemeClr val="accent1"/>
          </a:solidFill>
        </p:spPr>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التطور الفكري والاطلاع على شتى مجالات العلوم  </a:t>
            </a:r>
          </a:p>
        </p:txBody>
      </p:sp>
    </p:spTree>
    <p:extLst>
      <p:ext uri="{BB962C8B-B14F-4D97-AF65-F5344CB8AC3E}">
        <p14:creationId xmlns:p14="http://schemas.microsoft.com/office/powerpoint/2010/main" val="408627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0"/>
            <a:ext cx="12192002" cy="6858000"/>
          </a:xfrm>
          <a:prstGeom prst="rect">
            <a:avLst/>
          </a:prstGeom>
        </p:spPr>
      </p:pic>
      <p:sp>
        <p:nvSpPr>
          <p:cNvPr id="3" name="مستطيل 2"/>
          <p:cNvSpPr/>
          <p:nvPr/>
        </p:nvSpPr>
        <p:spPr>
          <a:xfrm>
            <a:off x="0" y="1146294"/>
            <a:ext cx="11430000" cy="646331"/>
          </a:xfrm>
          <a:prstGeom prst="rect">
            <a:avLst/>
          </a:prstGeom>
          <a:solidFill>
            <a:schemeClr val="accent1"/>
          </a:solidFill>
        </p:spPr>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يؤيده ويدعمه ويشجع عليه ويعتبره من أولويات المسلم </a:t>
            </a:r>
          </a:p>
        </p:txBody>
      </p:sp>
      <p:sp>
        <p:nvSpPr>
          <p:cNvPr id="4" name="مستطيل 3"/>
          <p:cNvSpPr/>
          <p:nvPr/>
        </p:nvSpPr>
        <p:spPr>
          <a:xfrm>
            <a:off x="0" y="4388257"/>
            <a:ext cx="7983055" cy="646331"/>
          </a:xfrm>
          <a:prstGeom prst="rect">
            <a:avLst/>
          </a:prstGeom>
          <a:solidFill>
            <a:schemeClr val="accent1"/>
          </a:solidFill>
        </p:spPr>
        <p:txBody>
          <a:bodyPr wrap="square">
            <a:spAutoFit/>
          </a:bodyPr>
          <a:lstStyle/>
          <a:p>
            <a:r>
              <a:rPr lang="ar-AE" sz="3600" b="1" dirty="0">
                <a:solidFill>
                  <a:schemeClr val="bg1"/>
                </a:solidFill>
                <a:cs typeface="Times New Roman" panose="02020603050405020304" pitchFamily="18" charset="0"/>
              </a:rPr>
              <a:t>التجارة وتبادل المنافع</a:t>
            </a:r>
          </a:p>
        </p:txBody>
      </p:sp>
      <p:sp>
        <p:nvSpPr>
          <p:cNvPr id="5" name="مستطيل 4"/>
          <p:cNvSpPr/>
          <p:nvPr/>
        </p:nvSpPr>
        <p:spPr>
          <a:xfrm>
            <a:off x="0" y="6020323"/>
            <a:ext cx="6955141" cy="646331"/>
          </a:xfrm>
          <a:prstGeom prst="rect">
            <a:avLst/>
          </a:prstGeom>
          <a:solidFill>
            <a:schemeClr val="accent1"/>
          </a:solidFill>
        </p:spPr>
        <p:txBody>
          <a:bodyPr wrap="square">
            <a:spAutoFit/>
          </a:bodyPr>
          <a:lstStyle/>
          <a:p>
            <a:r>
              <a:rPr lang="ar-AE" sz="3600" b="1" dirty="0">
                <a:solidFill>
                  <a:schemeClr val="bg1"/>
                </a:solidFill>
                <a:cs typeface="Times New Roman" panose="02020603050405020304" pitchFamily="18" charset="0"/>
              </a:rPr>
              <a:t>التواصل وعدم الإسراف </a:t>
            </a:r>
          </a:p>
        </p:txBody>
      </p:sp>
    </p:spTree>
    <p:extLst>
      <p:ext uri="{BB962C8B-B14F-4D97-AF65-F5344CB8AC3E}">
        <p14:creationId xmlns:p14="http://schemas.microsoft.com/office/powerpoint/2010/main" val="150018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to="" calcmode="lin" valueType="num">
                                      <p:cBhvr>
                                        <p:cTn id="12" dur="1" fill="hold"/>
                                        <p:tgtEl>
                                          <p:spTgt spid="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cstate="print"/>
          <a:srcRect b="26262"/>
          <a:stretch/>
        </p:blipFill>
        <p:spPr>
          <a:xfrm>
            <a:off x="-1" y="0"/>
            <a:ext cx="12192002" cy="6858000"/>
          </a:xfrm>
          <a:prstGeom prst="rect">
            <a:avLst/>
          </a:prstGeom>
        </p:spPr>
      </p:pic>
    </p:spTree>
    <p:extLst>
      <p:ext uri="{BB962C8B-B14F-4D97-AF65-F5344CB8AC3E}">
        <p14:creationId xmlns:p14="http://schemas.microsoft.com/office/powerpoint/2010/main" val="228504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2" y="0"/>
            <a:ext cx="12192000" cy="3103418"/>
          </a:xfrm>
          <a:prstGeom prst="rect">
            <a:avLst/>
          </a:prstGeom>
        </p:spPr>
      </p:pic>
      <p:pic>
        <p:nvPicPr>
          <p:cNvPr id="3" name="صورة 2"/>
          <p:cNvPicPr>
            <a:picLocks noChangeAspect="1"/>
          </p:cNvPicPr>
          <p:nvPr/>
        </p:nvPicPr>
        <p:blipFill>
          <a:blip r:embed="rId3" cstate="print"/>
          <a:stretch>
            <a:fillRect/>
          </a:stretch>
        </p:blipFill>
        <p:spPr>
          <a:xfrm>
            <a:off x="2" y="3457695"/>
            <a:ext cx="12192000" cy="3400305"/>
          </a:xfrm>
          <a:prstGeom prst="rect">
            <a:avLst/>
          </a:prstGeom>
        </p:spPr>
      </p:pic>
      <p:sp>
        <p:nvSpPr>
          <p:cNvPr id="4" name="مستطيل 3"/>
          <p:cNvSpPr/>
          <p:nvPr/>
        </p:nvSpPr>
        <p:spPr>
          <a:xfrm>
            <a:off x="1" y="1718549"/>
            <a:ext cx="11504567" cy="646331"/>
          </a:xfrm>
          <a:prstGeom prst="rect">
            <a:avLst/>
          </a:prstGeom>
          <a:solidFill>
            <a:schemeClr val="accent1"/>
          </a:solidFill>
        </p:spPr>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جميها متوفرة كالعدد السكاني للدول والنفط والتعليم والبنية التحتية (الطرقات) </a:t>
            </a:r>
          </a:p>
        </p:txBody>
      </p:sp>
      <p:sp>
        <p:nvSpPr>
          <p:cNvPr id="5" name="مستطيل 4"/>
          <p:cNvSpPr/>
          <p:nvPr/>
        </p:nvSpPr>
        <p:spPr>
          <a:xfrm>
            <a:off x="2618510" y="4644569"/>
            <a:ext cx="6927272" cy="584775"/>
          </a:xfrm>
          <a:prstGeom prst="rect">
            <a:avLst/>
          </a:prstGeom>
          <a:solidFill>
            <a:schemeClr val="accent1"/>
          </a:solidFill>
        </p:spPr>
        <p:txBody>
          <a:bodyPr wrap="square">
            <a:spAutoFit/>
          </a:bodyPr>
          <a:lstStyle/>
          <a:p>
            <a:r>
              <a:rPr lang="ar-AE" sz="3200" b="1" dirty="0">
                <a:solidFill>
                  <a:schemeClr val="bg1"/>
                </a:solidFill>
                <a:ea typeface="Calibri" panose="020F0502020204030204" pitchFamily="34" charset="0"/>
                <a:cs typeface="Times New Roman" panose="02020603050405020304" pitchFamily="18" charset="0"/>
              </a:rPr>
              <a:t>الابتكار والإبداع</a:t>
            </a:r>
          </a:p>
        </p:txBody>
      </p:sp>
      <p:sp>
        <p:nvSpPr>
          <p:cNvPr id="6" name="مستطيل 5"/>
          <p:cNvSpPr/>
          <p:nvPr/>
        </p:nvSpPr>
        <p:spPr>
          <a:xfrm>
            <a:off x="2618510" y="5188129"/>
            <a:ext cx="6927271" cy="584775"/>
          </a:xfrm>
          <a:prstGeom prst="rect">
            <a:avLst/>
          </a:prstGeom>
          <a:solidFill>
            <a:schemeClr val="accent1"/>
          </a:solidFill>
        </p:spPr>
        <p:txBody>
          <a:bodyPr wrap="square">
            <a:spAutoFit/>
          </a:bodyPr>
          <a:lstStyle/>
          <a:p>
            <a:r>
              <a:rPr lang="ar-AE" sz="3200" b="1" dirty="0">
                <a:solidFill>
                  <a:schemeClr val="bg1"/>
                </a:solidFill>
                <a:ea typeface="Calibri" panose="020F0502020204030204" pitchFamily="34" charset="0"/>
                <a:cs typeface="Times New Roman" panose="02020603050405020304" pitchFamily="18" charset="0"/>
              </a:rPr>
              <a:t>استخدام التكنولوجيا في كل المجالات</a:t>
            </a:r>
          </a:p>
        </p:txBody>
      </p:sp>
      <p:sp>
        <p:nvSpPr>
          <p:cNvPr id="7" name="مستطيل 6"/>
          <p:cNvSpPr/>
          <p:nvPr/>
        </p:nvSpPr>
        <p:spPr>
          <a:xfrm>
            <a:off x="2618509" y="5757089"/>
            <a:ext cx="6927272" cy="584775"/>
          </a:xfrm>
          <a:prstGeom prst="rect">
            <a:avLst/>
          </a:prstGeom>
          <a:solidFill>
            <a:schemeClr val="accent1"/>
          </a:solidFill>
        </p:spPr>
        <p:txBody>
          <a:bodyPr wrap="square">
            <a:spAutoFit/>
          </a:bodyPr>
          <a:lstStyle/>
          <a:p>
            <a:r>
              <a:rPr lang="ar-AE" sz="3200" b="1" dirty="0">
                <a:solidFill>
                  <a:schemeClr val="bg1"/>
                </a:solidFill>
                <a:ea typeface="Calibri" panose="020F0502020204030204" pitchFamily="34" charset="0"/>
                <a:cs typeface="Times New Roman" panose="02020603050405020304" pitchFamily="18" charset="0"/>
              </a:rPr>
              <a:t>التواصل مع العالم لمواكبة تطوره</a:t>
            </a:r>
          </a:p>
        </p:txBody>
      </p:sp>
    </p:spTree>
    <p:extLst>
      <p:ext uri="{BB962C8B-B14F-4D97-AF65-F5344CB8AC3E}">
        <p14:creationId xmlns:p14="http://schemas.microsoft.com/office/powerpoint/2010/main" val="191528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0"/>
            <a:ext cx="12192002" cy="6858000"/>
          </a:xfrm>
          <a:prstGeom prst="rect">
            <a:avLst/>
          </a:prstGeom>
        </p:spPr>
      </p:pic>
    </p:spTree>
    <p:extLst>
      <p:ext uri="{BB962C8B-B14F-4D97-AF65-F5344CB8AC3E}">
        <p14:creationId xmlns:p14="http://schemas.microsoft.com/office/powerpoint/2010/main" val="2651410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2" y="-1"/>
            <a:ext cx="12192002" cy="2313709"/>
          </a:xfrm>
          <a:prstGeom prst="rect">
            <a:avLst/>
          </a:prstGeom>
        </p:spPr>
      </p:pic>
      <p:pic>
        <p:nvPicPr>
          <p:cNvPr id="4" name="صورة 3"/>
          <p:cNvPicPr>
            <a:picLocks noChangeAspect="1"/>
          </p:cNvPicPr>
          <p:nvPr/>
        </p:nvPicPr>
        <p:blipFill>
          <a:blip r:embed="rId3" cstate="print"/>
          <a:stretch>
            <a:fillRect/>
          </a:stretch>
        </p:blipFill>
        <p:spPr>
          <a:xfrm>
            <a:off x="0" y="2175164"/>
            <a:ext cx="12192002" cy="4419600"/>
          </a:xfrm>
          <a:prstGeom prst="rect">
            <a:avLst/>
          </a:prstGeom>
        </p:spPr>
      </p:pic>
    </p:spTree>
    <p:extLst>
      <p:ext uri="{BB962C8B-B14F-4D97-AF65-F5344CB8AC3E}">
        <p14:creationId xmlns:p14="http://schemas.microsoft.com/office/powerpoint/2010/main" val="1975180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0" y="0"/>
            <a:ext cx="12192000" cy="6858000"/>
          </a:xfrm>
          <a:prstGeom prst="rect">
            <a:avLst/>
          </a:prstGeom>
        </p:spPr>
      </p:pic>
      <p:sp>
        <p:nvSpPr>
          <p:cNvPr id="3" name="مستطيل 2"/>
          <p:cNvSpPr/>
          <p:nvPr/>
        </p:nvSpPr>
        <p:spPr>
          <a:xfrm>
            <a:off x="53756" y="4427974"/>
            <a:ext cx="5942652" cy="523220"/>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قوة المنتج من الممكن أن تؤدي إلى الاحتكار</a:t>
            </a:r>
          </a:p>
        </p:txBody>
      </p:sp>
      <p:sp>
        <p:nvSpPr>
          <p:cNvPr id="4" name="مستطيل 3"/>
          <p:cNvSpPr/>
          <p:nvPr/>
        </p:nvSpPr>
        <p:spPr>
          <a:xfrm>
            <a:off x="6050163" y="4443214"/>
            <a:ext cx="6141837" cy="523220"/>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اقتصاد مرن يسمح باستخدام التقنية المناسبة </a:t>
            </a:r>
          </a:p>
        </p:txBody>
      </p:sp>
      <p:sp>
        <p:nvSpPr>
          <p:cNvPr id="5" name="مستطيل 4"/>
          <p:cNvSpPr/>
          <p:nvPr/>
        </p:nvSpPr>
        <p:spPr>
          <a:xfrm>
            <a:off x="53755" y="2975094"/>
            <a:ext cx="5942652" cy="523220"/>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دخول المنتجات في كثير من النشاطات الإنسانية</a:t>
            </a:r>
          </a:p>
        </p:txBody>
      </p:sp>
      <p:sp>
        <p:nvSpPr>
          <p:cNvPr id="6" name="مستطيل 5"/>
          <p:cNvSpPr/>
          <p:nvPr/>
        </p:nvSpPr>
        <p:spPr>
          <a:xfrm>
            <a:off x="53756" y="5415339"/>
            <a:ext cx="5942652" cy="954107"/>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القدرة على توليد وإنتاج المعارف المبتكرة وإلغاء المنتج السابق</a:t>
            </a:r>
          </a:p>
        </p:txBody>
      </p:sp>
      <p:sp>
        <p:nvSpPr>
          <p:cNvPr id="7" name="مستطيل 6"/>
          <p:cNvSpPr/>
          <p:nvPr/>
        </p:nvSpPr>
        <p:spPr>
          <a:xfrm>
            <a:off x="53755" y="1576709"/>
            <a:ext cx="5942652" cy="523220"/>
          </a:xfrm>
          <a:prstGeom prst="rect">
            <a:avLst/>
          </a:prstGeom>
          <a:solidFill>
            <a:schemeClr val="accent1"/>
          </a:solidFill>
        </p:spPr>
        <p:txBody>
          <a:bodyPr wrap="none">
            <a:spAutoFit/>
          </a:bodyPr>
          <a:lstStyle/>
          <a:p>
            <a:r>
              <a:rPr lang="ar-AE" sz="2800" b="1" dirty="0">
                <a:solidFill>
                  <a:schemeClr val="bg1"/>
                </a:solidFill>
                <a:ea typeface="Calibri" panose="020F0502020204030204" pitchFamily="34" charset="0"/>
                <a:cs typeface="Times New Roman" panose="02020603050405020304" pitchFamily="18" charset="0"/>
              </a:rPr>
              <a:t>يسهل استنساخ المنتج والقفز على الملكية الفكرية </a:t>
            </a:r>
          </a:p>
        </p:txBody>
      </p:sp>
      <p:sp>
        <p:nvSpPr>
          <p:cNvPr id="8" name="مستطيل 7"/>
          <p:cNvSpPr/>
          <p:nvPr/>
        </p:nvSpPr>
        <p:spPr>
          <a:xfrm>
            <a:off x="6050163" y="1578094"/>
            <a:ext cx="6141838" cy="523220"/>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يتيح لكل فرد أن يبتكر ويشارك في الانتاج</a:t>
            </a:r>
          </a:p>
        </p:txBody>
      </p:sp>
      <p:sp>
        <p:nvSpPr>
          <p:cNvPr id="9" name="مستطيل 8"/>
          <p:cNvSpPr/>
          <p:nvPr/>
        </p:nvSpPr>
        <p:spPr>
          <a:xfrm>
            <a:off x="6050163" y="5870694"/>
            <a:ext cx="6141837" cy="523220"/>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انخفاض تكلفة المنتج وسهولة التنافس </a:t>
            </a:r>
          </a:p>
        </p:txBody>
      </p:sp>
      <p:sp>
        <p:nvSpPr>
          <p:cNvPr id="10" name="مستطيل 9"/>
          <p:cNvSpPr/>
          <p:nvPr/>
        </p:nvSpPr>
        <p:spPr>
          <a:xfrm>
            <a:off x="6050164" y="2980174"/>
            <a:ext cx="6141836" cy="523220"/>
          </a:xfrm>
          <a:prstGeom prst="rect">
            <a:avLst/>
          </a:prstGeom>
          <a:solidFill>
            <a:schemeClr val="accent1"/>
          </a:solidFill>
        </p:spPr>
        <p:txBody>
          <a:bodyPr wrap="square">
            <a:spAutoFit/>
          </a:bodyPr>
          <a:lstStyle/>
          <a:p>
            <a:r>
              <a:rPr lang="ar-AE" sz="2800" b="1" dirty="0">
                <a:solidFill>
                  <a:schemeClr val="bg1"/>
                </a:solidFill>
                <a:ea typeface="Calibri" panose="020F0502020204030204" pitchFamily="34" charset="0"/>
                <a:cs typeface="Times New Roman" panose="02020603050405020304" pitchFamily="18" charset="0"/>
              </a:rPr>
              <a:t>يساهم في انفتاح العالم وزيادة التواصل </a:t>
            </a:r>
          </a:p>
        </p:txBody>
      </p:sp>
    </p:spTree>
    <p:extLst>
      <p:ext uri="{BB962C8B-B14F-4D97-AF65-F5344CB8AC3E}">
        <p14:creationId xmlns:p14="http://schemas.microsoft.com/office/powerpoint/2010/main" val="100485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to="" calcmode="lin" valueType="num">
                                      <p:cBhvr>
                                        <p:cTn id="12" dur="1" fill="hold"/>
                                        <p:tgtEl>
                                          <p:spTgt spid="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to="" calcmode="lin" valueType="num">
                                      <p:cBhvr>
                                        <p:cTn id="17" dur="1" fill="hold"/>
                                        <p:tgtEl>
                                          <p:spTgt spid="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to="" calcmode="lin" valueType="num">
                                      <p:cBhvr>
                                        <p:cTn id="27" dur="1" fill="hold"/>
                                        <p:tgtEl>
                                          <p:spTgt spid="7"/>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to="" calcmode="lin" valueType="num">
                                      <p:cBhvr>
                                        <p:cTn id="32" dur="1" fill="hold"/>
                                        <p:tgtEl>
                                          <p:spTgt spid="5"/>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to="" calcmode="lin" valueType="num">
                                      <p:cBhvr>
                                        <p:cTn id="37" dur="1" fill="hold"/>
                                        <p:tgtEl>
                                          <p:spTgt spid="3"/>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to="" calcmode="lin" valueType="num">
                                      <p:cBhvr>
                                        <p:cTn id="42"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0"/>
            <a:ext cx="12192002" cy="6858000"/>
          </a:xfrm>
          <a:prstGeom prst="rect">
            <a:avLst/>
          </a:prstGeom>
        </p:spPr>
      </p:pic>
      <p:sp>
        <p:nvSpPr>
          <p:cNvPr id="3" name="مستطيل 2"/>
          <p:cNvSpPr/>
          <p:nvPr/>
        </p:nvSpPr>
        <p:spPr>
          <a:xfrm>
            <a:off x="0" y="6186579"/>
            <a:ext cx="6755639" cy="646331"/>
          </a:xfrm>
          <a:prstGeom prst="rect">
            <a:avLst/>
          </a:prstGeom>
          <a:solidFill>
            <a:schemeClr val="accent1"/>
          </a:solidFill>
        </p:spPr>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بناء السدود</a:t>
            </a:r>
          </a:p>
        </p:txBody>
      </p:sp>
      <p:sp>
        <p:nvSpPr>
          <p:cNvPr id="4" name="مستطيل 3"/>
          <p:cNvSpPr/>
          <p:nvPr/>
        </p:nvSpPr>
        <p:spPr>
          <a:xfrm>
            <a:off x="0" y="5498683"/>
            <a:ext cx="6793420" cy="646331"/>
          </a:xfrm>
          <a:prstGeom prst="rect">
            <a:avLst/>
          </a:prstGeom>
          <a:solidFill>
            <a:schemeClr val="accent1"/>
          </a:solidFill>
        </p:spPr>
        <p:txBody>
          <a:bodyPr wrap="square">
            <a:spAutoFit/>
          </a:bodyPr>
          <a:lstStyle/>
          <a:p>
            <a:r>
              <a:rPr lang="ar-AE" sz="3600" b="1" dirty="0">
                <a:solidFill>
                  <a:schemeClr val="bg1"/>
                </a:solidFill>
                <a:ea typeface="Calibri" panose="020F0502020204030204" pitchFamily="34" charset="0"/>
                <a:cs typeface="Times New Roman" panose="02020603050405020304" pitchFamily="18" charset="0"/>
              </a:rPr>
              <a:t>الابداع و الابتكار</a:t>
            </a:r>
          </a:p>
        </p:txBody>
      </p:sp>
    </p:spTree>
    <p:extLst>
      <p:ext uri="{BB962C8B-B14F-4D97-AF65-F5344CB8AC3E}">
        <p14:creationId xmlns:p14="http://schemas.microsoft.com/office/powerpoint/2010/main" val="9037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1"/>
            <a:ext cx="12192002" cy="6858002"/>
          </a:xfrm>
          <a:prstGeom prst="rect">
            <a:avLst/>
          </a:prstGeom>
        </p:spPr>
      </p:pic>
      <p:sp>
        <p:nvSpPr>
          <p:cNvPr id="3" name="مستطيل 2"/>
          <p:cNvSpPr/>
          <p:nvPr/>
        </p:nvSpPr>
        <p:spPr>
          <a:xfrm>
            <a:off x="801183" y="4738747"/>
            <a:ext cx="3280064" cy="1077218"/>
          </a:xfrm>
          <a:prstGeom prst="rect">
            <a:avLst/>
          </a:prstGeom>
          <a:solidFill>
            <a:schemeClr val="accent1"/>
          </a:solidFill>
        </p:spPr>
        <p:txBody>
          <a:bodyPr wrap="square">
            <a:spAutoFit/>
          </a:bodyPr>
          <a:lstStyle/>
          <a:p>
            <a:r>
              <a:rPr lang="ar-AE" sz="3200" b="1" dirty="0">
                <a:solidFill>
                  <a:schemeClr val="bg1"/>
                </a:solidFill>
                <a:ea typeface="Calibri" panose="020F0502020204030204" pitchFamily="34" charset="0"/>
                <a:cs typeface="Times New Roman" panose="02020603050405020304" pitchFamily="18" charset="0"/>
              </a:rPr>
              <a:t>مواكبة التطور لدى الآخرين</a:t>
            </a:r>
          </a:p>
        </p:txBody>
      </p:sp>
      <p:sp>
        <p:nvSpPr>
          <p:cNvPr id="4" name="مستطيل 3"/>
          <p:cNvSpPr/>
          <p:nvPr/>
        </p:nvSpPr>
        <p:spPr>
          <a:xfrm>
            <a:off x="801183" y="2619494"/>
            <a:ext cx="3280064" cy="584775"/>
          </a:xfrm>
          <a:prstGeom prst="rect">
            <a:avLst/>
          </a:prstGeom>
          <a:solidFill>
            <a:schemeClr val="accent1"/>
          </a:solidFill>
        </p:spPr>
        <p:txBody>
          <a:bodyPr wrap="none">
            <a:spAutoFit/>
          </a:bodyPr>
          <a:lstStyle/>
          <a:p>
            <a:r>
              <a:rPr lang="ar-AE" sz="3200" b="1" dirty="0">
                <a:solidFill>
                  <a:schemeClr val="bg1"/>
                </a:solidFill>
                <a:ea typeface="Calibri" panose="020F0502020204030204" pitchFamily="34" charset="0"/>
                <a:cs typeface="Times New Roman" panose="02020603050405020304" pitchFamily="18" charset="0"/>
              </a:rPr>
              <a:t>عدم الوقوع في الأخطاء</a:t>
            </a:r>
          </a:p>
        </p:txBody>
      </p:sp>
    </p:spTree>
    <p:extLst>
      <p:ext uri="{BB962C8B-B14F-4D97-AF65-F5344CB8AC3E}">
        <p14:creationId xmlns:p14="http://schemas.microsoft.com/office/powerpoint/2010/main" val="263868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rcRect l="6250" r="6000"/>
          <a:stretch>
            <a:fillRect/>
          </a:stretch>
        </p:blipFill>
        <p:spPr>
          <a:xfrm>
            <a:off x="0" y="0"/>
            <a:ext cx="12192000" cy="6858000"/>
          </a:xfrm>
          <a:prstGeom prst="rect">
            <a:avLst/>
          </a:prstGeom>
        </p:spPr>
      </p:pic>
      <p:sp>
        <p:nvSpPr>
          <p:cNvPr id="3" name="مستطيل 2"/>
          <p:cNvSpPr/>
          <p:nvPr/>
        </p:nvSpPr>
        <p:spPr>
          <a:xfrm>
            <a:off x="96982" y="1409087"/>
            <a:ext cx="7550727" cy="487506"/>
          </a:xfrm>
          <a:prstGeom prst="rect">
            <a:avLst/>
          </a:prstGeom>
          <a:solidFill>
            <a:schemeClr val="accent1"/>
          </a:solidFill>
        </p:spPr>
        <p:txBody>
          <a:bodyPr wrap="square">
            <a:spAutoFit/>
          </a:bodyPr>
          <a:lstStyle/>
          <a:p>
            <a:pPr>
              <a:lnSpc>
                <a:spcPct val="107000"/>
              </a:lnSpc>
              <a:spcAft>
                <a:spcPts val="800"/>
              </a:spcAft>
            </a:pPr>
            <a:r>
              <a:rPr lang="ar-AE" sz="2400" b="1" dirty="0">
                <a:solidFill>
                  <a:schemeClr val="bg1"/>
                </a:solidFill>
                <a:ea typeface="Calibri" panose="020F0502020204030204" pitchFamily="34" charset="0"/>
                <a:cs typeface="Times New Roman" panose="02020603050405020304" pitchFamily="18" charset="0"/>
              </a:rPr>
              <a:t>استخدام المعرفة لتطوير الموارد وزيادة الإنتاج وربطه بحاجات الانسان </a:t>
            </a:r>
            <a:endParaRPr lang="en-US" sz="2400" b="1" dirty="0">
              <a:solidFill>
                <a:schemeClr val="bg1"/>
              </a:solidFill>
              <a:ea typeface="Calibri" panose="020F0502020204030204" pitchFamily="34" charset="0"/>
              <a:cs typeface="Times New Roman" panose="02020603050405020304" pitchFamily="18" charset="0"/>
            </a:endParaRPr>
          </a:p>
        </p:txBody>
      </p:sp>
      <p:sp>
        <p:nvSpPr>
          <p:cNvPr id="4" name="مستطيل 3"/>
          <p:cNvSpPr/>
          <p:nvPr/>
        </p:nvSpPr>
        <p:spPr>
          <a:xfrm>
            <a:off x="96983" y="1878292"/>
            <a:ext cx="7204362" cy="374077"/>
          </a:xfrm>
          <a:prstGeom prst="rect">
            <a:avLst/>
          </a:prstGeom>
          <a:solidFill>
            <a:schemeClr val="accent1"/>
          </a:solidFill>
        </p:spPr>
        <p:txBody>
          <a:bodyPr wrap="square">
            <a:spAutoFit/>
          </a:bodyPr>
          <a:lstStyle/>
          <a:p>
            <a:pPr>
              <a:lnSpc>
                <a:spcPct val="107000"/>
              </a:lnSpc>
              <a:spcAft>
                <a:spcPts val="800"/>
              </a:spcAft>
            </a:pPr>
            <a:r>
              <a:rPr lang="ar-AE" b="1" dirty="0">
                <a:solidFill>
                  <a:schemeClr val="bg1"/>
                </a:solidFill>
                <a:ea typeface="Calibri" panose="020F0502020204030204" pitchFamily="34" charset="0"/>
                <a:cs typeface="Times New Roman" panose="02020603050405020304" pitchFamily="18" charset="0"/>
              </a:rPr>
              <a:t>الدقة والسرعة في توفير المعلومة</a:t>
            </a:r>
            <a:endParaRPr lang="en-US" b="1" dirty="0">
              <a:solidFill>
                <a:schemeClr val="bg1"/>
              </a:solidFill>
              <a:ea typeface="Calibri" panose="020F0502020204030204" pitchFamily="34" charset="0"/>
              <a:cs typeface="Times New Roman" panose="02020603050405020304" pitchFamily="18" charset="0"/>
            </a:endParaRPr>
          </a:p>
        </p:txBody>
      </p:sp>
      <p:sp>
        <p:nvSpPr>
          <p:cNvPr id="5" name="مستطيل 4"/>
          <p:cNvSpPr/>
          <p:nvPr/>
        </p:nvSpPr>
        <p:spPr>
          <a:xfrm>
            <a:off x="69273" y="2167852"/>
            <a:ext cx="7232072" cy="388696"/>
          </a:xfrm>
          <a:prstGeom prst="rect">
            <a:avLst/>
          </a:prstGeom>
          <a:solidFill>
            <a:schemeClr val="accent1"/>
          </a:solidFill>
        </p:spPr>
        <p:txBody>
          <a:bodyPr wrap="square">
            <a:spAutoFit/>
          </a:bodyPr>
          <a:lstStyle/>
          <a:p>
            <a:pPr>
              <a:lnSpc>
                <a:spcPct val="107000"/>
              </a:lnSpc>
              <a:spcAft>
                <a:spcPts val="800"/>
              </a:spcAft>
            </a:pPr>
            <a:r>
              <a:rPr lang="ar-AE" b="1" dirty="0">
                <a:solidFill>
                  <a:schemeClr val="bg1"/>
                </a:solidFill>
                <a:cs typeface="Times New Roman" panose="02020603050405020304" pitchFamily="18" charset="0"/>
              </a:rPr>
              <a:t>القدرة على التوفير وتوقع النتائج وطرح البديل </a:t>
            </a:r>
            <a:endParaRPr lang="en-US" b="1" dirty="0">
              <a:solidFill>
                <a:schemeClr val="bg1"/>
              </a:solidFill>
              <a:cs typeface="Times New Roman" panose="02020603050405020304" pitchFamily="18" charset="0"/>
            </a:endParaRPr>
          </a:p>
        </p:txBody>
      </p:sp>
      <p:sp>
        <p:nvSpPr>
          <p:cNvPr id="6" name="مستطيل 5"/>
          <p:cNvSpPr/>
          <p:nvPr/>
        </p:nvSpPr>
        <p:spPr>
          <a:xfrm>
            <a:off x="96981" y="2488155"/>
            <a:ext cx="7204363" cy="388696"/>
          </a:xfrm>
          <a:prstGeom prst="rect">
            <a:avLst/>
          </a:prstGeom>
          <a:solidFill>
            <a:schemeClr val="accent1"/>
          </a:solidFill>
        </p:spPr>
        <p:txBody>
          <a:bodyPr wrap="square">
            <a:spAutoFit/>
          </a:bodyPr>
          <a:lstStyle/>
          <a:p>
            <a:pPr>
              <a:lnSpc>
                <a:spcPct val="107000"/>
              </a:lnSpc>
              <a:spcAft>
                <a:spcPts val="800"/>
              </a:spcAft>
            </a:pPr>
            <a:r>
              <a:rPr lang="ar-AE" b="1" dirty="0">
                <a:solidFill>
                  <a:schemeClr val="bg1"/>
                </a:solidFill>
                <a:cs typeface="Times New Roman" panose="02020603050405020304" pitchFamily="18" charset="0"/>
              </a:rPr>
              <a:t>توفير الوقت والجهد </a:t>
            </a:r>
            <a:endParaRPr lang="en-US" b="1" dirty="0">
              <a:solidFill>
                <a:schemeClr val="bg1"/>
              </a:solidFill>
              <a:cs typeface="Times New Roman" panose="02020603050405020304" pitchFamily="18" charset="0"/>
            </a:endParaRPr>
          </a:p>
        </p:txBody>
      </p:sp>
      <p:sp>
        <p:nvSpPr>
          <p:cNvPr id="7" name="مستطيل 6"/>
          <p:cNvSpPr/>
          <p:nvPr/>
        </p:nvSpPr>
        <p:spPr>
          <a:xfrm>
            <a:off x="96982" y="2827774"/>
            <a:ext cx="7550727" cy="388696"/>
          </a:xfrm>
          <a:prstGeom prst="rect">
            <a:avLst/>
          </a:prstGeom>
          <a:solidFill>
            <a:schemeClr val="accent1"/>
          </a:solidFill>
        </p:spPr>
        <p:txBody>
          <a:bodyPr wrap="square">
            <a:spAutoFit/>
          </a:bodyPr>
          <a:lstStyle/>
          <a:p>
            <a:pPr>
              <a:lnSpc>
                <a:spcPct val="107000"/>
              </a:lnSpc>
              <a:spcAft>
                <a:spcPts val="800"/>
              </a:spcAft>
            </a:pPr>
            <a:r>
              <a:rPr lang="ar-AE" b="1" dirty="0">
                <a:solidFill>
                  <a:schemeClr val="bg1"/>
                </a:solidFill>
                <a:ea typeface="Calibri" panose="020F0502020204030204" pitchFamily="34" charset="0"/>
                <a:cs typeface="Times New Roman" panose="02020603050405020304" pitchFamily="18" charset="0"/>
              </a:rPr>
              <a:t>يؤيده ويدعمه ويشجع عليه ويعتبره من أولويات المسلم </a:t>
            </a:r>
            <a:endParaRPr lang="en-US" b="1" dirty="0">
              <a:solidFill>
                <a:schemeClr val="bg1"/>
              </a:solidFill>
              <a:ea typeface="Calibri" panose="020F0502020204030204" pitchFamily="34" charset="0"/>
              <a:cs typeface="Times New Roman" panose="02020603050405020304" pitchFamily="18" charset="0"/>
            </a:endParaRPr>
          </a:p>
        </p:txBody>
      </p:sp>
      <p:sp>
        <p:nvSpPr>
          <p:cNvPr id="8" name="مستطيل 7"/>
          <p:cNvSpPr/>
          <p:nvPr/>
        </p:nvSpPr>
        <p:spPr>
          <a:xfrm>
            <a:off x="96982" y="3319946"/>
            <a:ext cx="7155986" cy="355803"/>
          </a:xfrm>
          <a:prstGeom prst="rect">
            <a:avLst/>
          </a:prstGeom>
          <a:solidFill>
            <a:schemeClr val="accent1"/>
          </a:solidFill>
        </p:spPr>
        <p:txBody>
          <a:bodyPr wrap="square">
            <a:spAutoFit/>
          </a:bodyPr>
          <a:lstStyle/>
          <a:p>
            <a:pPr>
              <a:lnSpc>
                <a:spcPct val="107000"/>
              </a:lnSpc>
              <a:spcAft>
                <a:spcPts val="800"/>
              </a:spcAft>
            </a:pPr>
            <a:r>
              <a:rPr lang="ar-AE" sz="1600" b="1" dirty="0">
                <a:solidFill>
                  <a:schemeClr val="bg1"/>
                </a:solidFill>
                <a:ea typeface="Calibri" panose="020F0502020204030204" pitchFamily="34" charset="0"/>
                <a:cs typeface="Times New Roman" panose="02020603050405020304" pitchFamily="18" charset="0"/>
              </a:rPr>
              <a:t>احترام الخصوصية والملكية الفكرية  </a:t>
            </a:r>
            <a:endParaRPr lang="en-US" sz="1600" b="1" dirty="0">
              <a:solidFill>
                <a:schemeClr val="bg1"/>
              </a:solidFill>
              <a:ea typeface="Calibri" panose="020F0502020204030204" pitchFamily="34" charset="0"/>
              <a:cs typeface="Times New Roman" panose="02020603050405020304" pitchFamily="18" charset="0"/>
            </a:endParaRPr>
          </a:p>
        </p:txBody>
      </p:sp>
      <p:sp>
        <p:nvSpPr>
          <p:cNvPr id="9" name="مستطيل 8"/>
          <p:cNvSpPr/>
          <p:nvPr/>
        </p:nvSpPr>
        <p:spPr>
          <a:xfrm>
            <a:off x="96981" y="3559772"/>
            <a:ext cx="7155987" cy="355803"/>
          </a:xfrm>
          <a:prstGeom prst="rect">
            <a:avLst/>
          </a:prstGeom>
          <a:solidFill>
            <a:schemeClr val="accent1"/>
          </a:solidFill>
        </p:spPr>
        <p:txBody>
          <a:bodyPr wrap="square">
            <a:spAutoFit/>
          </a:bodyPr>
          <a:lstStyle/>
          <a:p>
            <a:pPr>
              <a:lnSpc>
                <a:spcPct val="107000"/>
              </a:lnSpc>
              <a:spcAft>
                <a:spcPts val="800"/>
              </a:spcAft>
            </a:pPr>
            <a:r>
              <a:rPr lang="ar-AE" sz="1600" b="1" dirty="0">
                <a:solidFill>
                  <a:schemeClr val="bg1"/>
                </a:solidFill>
                <a:cs typeface="Times New Roman" panose="02020603050405020304" pitchFamily="18" charset="0"/>
              </a:rPr>
              <a:t>الالتزام بالقانون الصادر عن ولي الأمر</a:t>
            </a:r>
            <a:endParaRPr lang="en-US" sz="1600" b="1" dirty="0">
              <a:solidFill>
                <a:schemeClr val="bg1"/>
              </a:solidFill>
              <a:cs typeface="Times New Roman" panose="02020603050405020304" pitchFamily="18" charset="0"/>
            </a:endParaRPr>
          </a:p>
        </p:txBody>
      </p:sp>
      <p:sp>
        <p:nvSpPr>
          <p:cNvPr id="10" name="مستطيل 9"/>
          <p:cNvSpPr/>
          <p:nvPr/>
        </p:nvSpPr>
        <p:spPr>
          <a:xfrm>
            <a:off x="69272" y="3917304"/>
            <a:ext cx="7202978" cy="322845"/>
          </a:xfrm>
          <a:prstGeom prst="rect">
            <a:avLst/>
          </a:prstGeom>
          <a:solidFill>
            <a:schemeClr val="accent1"/>
          </a:solidFill>
        </p:spPr>
        <p:txBody>
          <a:bodyPr wrap="square">
            <a:spAutoFit/>
          </a:bodyPr>
          <a:lstStyle/>
          <a:p>
            <a:pPr>
              <a:lnSpc>
                <a:spcPct val="107000"/>
              </a:lnSpc>
              <a:spcAft>
                <a:spcPts val="800"/>
              </a:spcAft>
            </a:pPr>
            <a:r>
              <a:rPr lang="ar-AE" sz="1400" b="1" dirty="0">
                <a:solidFill>
                  <a:schemeClr val="bg1"/>
                </a:solidFill>
                <a:ea typeface="Calibri" panose="020F0502020204030204" pitchFamily="34" charset="0"/>
                <a:cs typeface="Times New Roman" panose="02020603050405020304" pitchFamily="18" charset="0"/>
              </a:rPr>
              <a:t>العامل البشري </a:t>
            </a:r>
            <a:endParaRPr lang="en-US" sz="1400" b="1" dirty="0">
              <a:solidFill>
                <a:schemeClr val="bg1"/>
              </a:solidFill>
              <a:ea typeface="Calibri" panose="020F0502020204030204" pitchFamily="34" charset="0"/>
              <a:cs typeface="Times New Roman" panose="02020603050405020304" pitchFamily="18" charset="0"/>
            </a:endParaRPr>
          </a:p>
        </p:txBody>
      </p:sp>
      <p:sp>
        <p:nvSpPr>
          <p:cNvPr id="11" name="مستطيل 10"/>
          <p:cNvSpPr/>
          <p:nvPr/>
        </p:nvSpPr>
        <p:spPr>
          <a:xfrm>
            <a:off x="69272" y="4707852"/>
            <a:ext cx="7183696" cy="355803"/>
          </a:xfrm>
          <a:prstGeom prst="rect">
            <a:avLst/>
          </a:prstGeom>
          <a:solidFill>
            <a:schemeClr val="accent1"/>
          </a:solidFill>
        </p:spPr>
        <p:txBody>
          <a:bodyPr wrap="square">
            <a:spAutoFit/>
          </a:bodyPr>
          <a:lstStyle/>
          <a:p>
            <a:pPr>
              <a:lnSpc>
                <a:spcPct val="107000"/>
              </a:lnSpc>
              <a:spcAft>
                <a:spcPts val="800"/>
              </a:spcAft>
            </a:pPr>
            <a:r>
              <a:rPr lang="ar-AE" sz="1600" b="1" dirty="0">
                <a:solidFill>
                  <a:schemeClr val="bg1"/>
                </a:solidFill>
                <a:cs typeface="Times New Roman" panose="02020603050405020304" pitchFamily="18" charset="0"/>
              </a:rPr>
              <a:t>الاستفادة من المعلوماتية التكنولوجية</a:t>
            </a:r>
            <a:endParaRPr lang="en-US" sz="1600" b="1" dirty="0">
              <a:solidFill>
                <a:schemeClr val="bg1"/>
              </a:solidFill>
              <a:cs typeface="Times New Roman" panose="02020603050405020304" pitchFamily="18" charset="0"/>
            </a:endParaRPr>
          </a:p>
        </p:txBody>
      </p:sp>
      <p:sp>
        <p:nvSpPr>
          <p:cNvPr id="12" name="مستطيل 11"/>
          <p:cNvSpPr/>
          <p:nvPr/>
        </p:nvSpPr>
        <p:spPr>
          <a:xfrm>
            <a:off x="69273" y="4439537"/>
            <a:ext cx="7199210" cy="355803"/>
          </a:xfrm>
          <a:prstGeom prst="rect">
            <a:avLst/>
          </a:prstGeom>
          <a:solidFill>
            <a:schemeClr val="accent1"/>
          </a:solidFill>
        </p:spPr>
        <p:txBody>
          <a:bodyPr wrap="square">
            <a:spAutoFit/>
          </a:bodyPr>
          <a:lstStyle/>
          <a:p>
            <a:pPr>
              <a:lnSpc>
                <a:spcPct val="107000"/>
              </a:lnSpc>
              <a:spcAft>
                <a:spcPts val="800"/>
              </a:spcAft>
            </a:pPr>
            <a:r>
              <a:rPr lang="ar-AE" sz="1600" b="1" dirty="0">
                <a:solidFill>
                  <a:schemeClr val="bg1"/>
                </a:solidFill>
                <a:ea typeface="Calibri" panose="020F0502020204030204" pitchFamily="34" charset="0"/>
                <a:cs typeface="Times New Roman" panose="02020603050405020304" pitchFamily="18" charset="0"/>
              </a:rPr>
              <a:t>البنية التحتية والتواصل </a:t>
            </a:r>
            <a:endParaRPr lang="en-US" sz="1600" b="1" dirty="0">
              <a:solidFill>
                <a:schemeClr val="bg1"/>
              </a:solidFill>
              <a:ea typeface="Calibri" panose="020F0502020204030204" pitchFamily="34" charset="0"/>
              <a:cs typeface="Times New Roman" panose="02020603050405020304" pitchFamily="18" charset="0"/>
            </a:endParaRPr>
          </a:p>
        </p:txBody>
      </p:sp>
      <p:sp>
        <p:nvSpPr>
          <p:cNvPr id="13" name="مستطيل 12"/>
          <p:cNvSpPr/>
          <p:nvPr/>
        </p:nvSpPr>
        <p:spPr>
          <a:xfrm>
            <a:off x="69273" y="4240149"/>
            <a:ext cx="7183696" cy="322845"/>
          </a:xfrm>
          <a:prstGeom prst="rect">
            <a:avLst/>
          </a:prstGeom>
          <a:solidFill>
            <a:schemeClr val="accent1"/>
          </a:solidFill>
        </p:spPr>
        <p:txBody>
          <a:bodyPr wrap="square">
            <a:spAutoFit/>
          </a:bodyPr>
          <a:lstStyle/>
          <a:p>
            <a:pPr>
              <a:lnSpc>
                <a:spcPct val="107000"/>
              </a:lnSpc>
              <a:spcAft>
                <a:spcPts val="800"/>
              </a:spcAft>
            </a:pPr>
            <a:r>
              <a:rPr lang="ar-AE" sz="1400" b="1" dirty="0">
                <a:solidFill>
                  <a:schemeClr val="bg1"/>
                </a:solidFill>
                <a:ea typeface="Calibri" panose="020F0502020204030204" pitchFamily="34" charset="0"/>
                <a:cs typeface="Times New Roman" panose="02020603050405020304" pitchFamily="18" charset="0"/>
              </a:rPr>
              <a:t>التعليم المتطور</a:t>
            </a:r>
            <a:endParaRPr lang="en-US" sz="1400" b="1"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15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1000"/>
                                        <p:tgtEl>
                                          <p:spTgt spid="12"/>
                                        </p:tgtEl>
                                      </p:cBhvr>
                                    </p:animEffect>
                                    <p:anim calcmode="lin" valueType="num">
                                      <p:cBhvr>
                                        <p:cTn id="71" dur="1000" fill="hold"/>
                                        <p:tgtEl>
                                          <p:spTgt spid="12"/>
                                        </p:tgtEl>
                                        <p:attrNameLst>
                                          <p:attrName>ppt_x</p:attrName>
                                        </p:attrNameLst>
                                      </p:cBhvr>
                                      <p:tavLst>
                                        <p:tav tm="0">
                                          <p:val>
                                            <p:strVal val="#ppt_x"/>
                                          </p:val>
                                        </p:tav>
                                        <p:tav tm="100000">
                                          <p:val>
                                            <p:strVal val="#ppt_x"/>
                                          </p:val>
                                        </p:tav>
                                      </p:tavLst>
                                    </p:anim>
                                    <p:anim calcmode="lin" valueType="num">
                                      <p:cBhvr>
                                        <p:cTn id="7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1000"/>
                                        <p:tgtEl>
                                          <p:spTgt spid="11"/>
                                        </p:tgtEl>
                                      </p:cBhvr>
                                    </p:animEffect>
                                    <p:anim calcmode="lin" valueType="num">
                                      <p:cBhvr>
                                        <p:cTn id="78" dur="1000" fill="hold"/>
                                        <p:tgtEl>
                                          <p:spTgt spid="11"/>
                                        </p:tgtEl>
                                        <p:attrNameLst>
                                          <p:attrName>ppt_x</p:attrName>
                                        </p:attrNameLst>
                                      </p:cBhvr>
                                      <p:tavLst>
                                        <p:tav tm="0">
                                          <p:val>
                                            <p:strVal val="#ppt_x"/>
                                          </p:val>
                                        </p:tav>
                                        <p:tav tm="100000">
                                          <p:val>
                                            <p:strVal val="#ppt_x"/>
                                          </p:val>
                                        </p:tav>
                                      </p:tavLst>
                                    </p:anim>
                                    <p:anim calcmode="lin" valueType="num">
                                      <p:cBhvr>
                                        <p:cTn id="7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1"/>
            <a:ext cx="12192002" cy="6858002"/>
          </a:xfrm>
          <a:prstGeom prst="rect">
            <a:avLst/>
          </a:prstGeom>
        </p:spPr>
      </p:pic>
      <p:sp>
        <p:nvSpPr>
          <p:cNvPr id="3" name="مستطيل 2"/>
          <p:cNvSpPr/>
          <p:nvPr/>
        </p:nvSpPr>
        <p:spPr>
          <a:xfrm>
            <a:off x="4678680" y="4597099"/>
            <a:ext cx="5928360" cy="530145"/>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العامل البشري </a:t>
            </a:r>
            <a:endParaRPr lang="en-US" sz="2800" b="1" dirty="0">
              <a:solidFill>
                <a:schemeClr val="bg1"/>
              </a:solidFill>
              <a:latin typeface="Calibri" panose="020F0502020204030204" pitchFamily="34" charset="0"/>
              <a:ea typeface="Calibri" panose="020F0502020204030204" pitchFamily="34" charset="0"/>
            </a:endParaRPr>
          </a:p>
        </p:txBody>
      </p:sp>
      <p:sp>
        <p:nvSpPr>
          <p:cNvPr id="4" name="مستطيل 3"/>
          <p:cNvSpPr/>
          <p:nvPr/>
        </p:nvSpPr>
        <p:spPr>
          <a:xfrm>
            <a:off x="4678679" y="5746482"/>
            <a:ext cx="5885765" cy="553357"/>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الاستفادة من المعلوماتية التكنولوجية</a:t>
            </a:r>
            <a:endParaRPr lang="en-US" sz="2800" b="1" dirty="0">
              <a:solidFill>
                <a:schemeClr val="bg1"/>
              </a:solidFill>
              <a:latin typeface="Calibri" panose="020F0502020204030204" pitchFamily="34" charset="0"/>
              <a:ea typeface="Calibri" panose="020F0502020204030204" pitchFamily="34" charset="0"/>
            </a:endParaRPr>
          </a:p>
        </p:txBody>
      </p:sp>
      <p:sp>
        <p:nvSpPr>
          <p:cNvPr id="5" name="مستطيل 4"/>
          <p:cNvSpPr/>
          <p:nvPr/>
        </p:nvSpPr>
        <p:spPr>
          <a:xfrm>
            <a:off x="4678680" y="5161357"/>
            <a:ext cx="5905585" cy="553357"/>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التعليم المتطور</a:t>
            </a:r>
            <a:endParaRPr lang="en-US" sz="2800" b="1" dirty="0">
              <a:solidFill>
                <a:schemeClr val="bg1"/>
              </a:solidFill>
              <a:latin typeface="Calibri" panose="020F0502020204030204" pitchFamily="34" charset="0"/>
              <a:ea typeface="Calibri" panose="020F0502020204030204" pitchFamily="34" charset="0"/>
            </a:endParaRPr>
          </a:p>
        </p:txBody>
      </p:sp>
      <p:sp>
        <p:nvSpPr>
          <p:cNvPr id="6" name="مستطيل 5"/>
          <p:cNvSpPr/>
          <p:nvPr/>
        </p:nvSpPr>
        <p:spPr>
          <a:xfrm>
            <a:off x="0" y="2878191"/>
            <a:ext cx="11216640" cy="530145"/>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قدرته على توفير البيانات الضرورية واللازمة للتخطيط السليم في جميع مجالات الحياة </a:t>
            </a:r>
            <a:endParaRPr lang="en-US" sz="2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1122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0"/>
            <a:ext cx="12192002" cy="6858000"/>
          </a:xfrm>
          <a:prstGeom prst="rect">
            <a:avLst/>
          </a:prstGeom>
        </p:spPr>
      </p:pic>
      <p:sp>
        <p:nvSpPr>
          <p:cNvPr id="3" name="مستطيل 2"/>
          <p:cNvSpPr/>
          <p:nvPr/>
        </p:nvSpPr>
        <p:spPr>
          <a:xfrm>
            <a:off x="969818" y="901574"/>
            <a:ext cx="9698182" cy="553357"/>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احترام الخصوصية</a:t>
            </a:r>
            <a:endParaRPr lang="en-US" sz="2800" b="1" dirty="0">
              <a:solidFill>
                <a:schemeClr val="bg1"/>
              </a:solidFill>
              <a:latin typeface="Calibri" panose="020F0502020204030204" pitchFamily="34" charset="0"/>
              <a:ea typeface="Calibri" panose="020F0502020204030204" pitchFamily="34" charset="0"/>
            </a:endParaRPr>
          </a:p>
        </p:txBody>
      </p:sp>
      <p:sp>
        <p:nvSpPr>
          <p:cNvPr id="4" name="مستطيل 3"/>
          <p:cNvSpPr/>
          <p:nvPr/>
        </p:nvSpPr>
        <p:spPr>
          <a:xfrm>
            <a:off x="969818" y="2442172"/>
            <a:ext cx="9638121" cy="553357"/>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الالتزام بالقانون الصادر عن ولي الأمر</a:t>
            </a:r>
            <a:endParaRPr lang="en-US" sz="2800" b="1" dirty="0">
              <a:solidFill>
                <a:schemeClr val="bg1"/>
              </a:solidFill>
              <a:latin typeface="Calibri" panose="020F0502020204030204" pitchFamily="34" charset="0"/>
              <a:ea typeface="Calibri" panose="020F0502020204030204" pitchFamily="34" charset="0"/>
            </a:endParaRPr>
          </a:p>
        </p:txBody>
      </p:sp>
      <p:sp>
        <p:nvSpPr>
          <p:cNvPr id="5" name="مستطيل 4"/>
          <p:cNvSpPr/>
          <p:nvPr/>
        </p:nvSpPr>
        <p:spPr>
          <a:xfrm>
            <a:off x="969818" y="1659374"/>
            <a:ext cx="9668148" cy="553357"/>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مراعاة حقوق الملكية الفكرية </a:t>
            </a:r>
          </a:p>
        </p:txBody>
      </p:sp>
      <p:sp>
        <p:nvSpPr>
          <p:cNvPr id="6" name="مستطيل 5"/>
          <p:cNvSpPr/>
          <p:nvPr/>
        </p:nvSpPr>
        <p:spPr>
          <a:xfrm>
            <a:off x="969818" y="4814054"/>
            <a:ext cx="9638121" cy="553357"/>
          </a:xfrm>
          <a:prstGeom prst="rect">
            <a:avLst/>
          </a:prstGeom>
          <a:solidFill>
            <a:schemeClr val="accent1"/>
          </a:solidFill>
        </p:spPr>
        <p:txBody>
          <a:bodyPr wrap="square">
            <a:spAutoFit/>
          </a:bodyPr>
          <a:lstStyle/>
          <a:p>
            <a:pPr>
              <a:lnSpc>
                <a:spcPct val="107000"/>
              </a:lnSpc>
              <a:spcAft>
                <a:spcPts val="800"/>
              </a:spcAft>
            </a:pPr>
            <a:r>
              <a:rPr lang="ar-AE" sz="2800" b="1" dirty="0">
                <a:solidFill>
                  <a:schemeClr val="bg1"/>
                </a:solidFill>
                <a:latin typeface="Calibri" panose="020F0502020204030204" pitchFamily="34" charset="0"/>
                <a:ea typeface="Calibri" panose="020F0502020204030204" pitchFamily="34" charset="0"/>
              </a:rPr>
              <a:t>يؤيده ويدعمه ويشجع عليه ويعتبره من أولويات المسلم </a:t>
            </a:r>
            <a:endParaRPr lang="en-US" sz="2800" b="1" dirty="0">
              <a:solidFill>
                <a:schemeClr val="bg1"/>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1420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1" y="0"/>
            <a:ext cx="12192002" cy="6858000"/>
          </a:xfrm>
          <a:prstGeom prst="rect">
            <a:avLst/>
          </a:prstGeom>
        </p:spPr>
      </p:pic>
      <p:sp>
        <p:nvSpPr>
          <p:cNvPr id="3" name="مستطيل 2"/>
          <p:cNvSpPr/>
          <p:nvPr/>
        </p:nvSpPr>
        <p:spPr>
          <a:xfrm>
            <a:off x="1261291" y="5134094"/>
            <a:ext cx="1107996" cy="646331"/>
          </a:xfrm>
          <a:prstGeom prst="rect">
            <a:avLst/>
          </a:prstGeom>
          <a:solidFill>
            <a:schemeClr val="accent1"/>
          </a:solidFill>
        </p:spPr>
        <p:txBody>
          <a:bodyPr wrap="none">
            <a:spAutoFit/>
          </a:bodyPr>
          <a:lstStyle/>
          <a:p>
            <a:r>
              <a:rPr lang="ar-AE" sz="3600" b="1" dirty="0">
                <a:solidFill>
                  <a:schemeClr val="bg1"/>
                </a:solidFill>
                <a:ea typeface="Calibri" panose="020F0502020204030204" pitchFamily="34" charset="0"/>
                <a:cs typeface="Times New Roman" panose="02020603050405020304" pitchFamily="18" charset="0"/>
              </a:rPr>
              <a:t>موافق</a:t>
            </a:r>
          </a:p>
        </p:txBody>
      </p:sp>
      <p:sp>
        <p:nvSpPr>
          <p:cNvPr id="4" name="مستطيل 3"/>
          <p:cNvSpPr/>
          <p:nvPr/>
        </p:nvSpPr>
        <p:spPr>
          <a:xfrm>
            <a:off x="8048171" y="4290814"/>
            <a:ext cx="1107996" cy="646331"/>
          </a:xfrm>
          <a:prstGeom prst="rect">
            <a:avLst/>
          </a:prstGeom>
          <a:solidFill>
            <a:schemeClr val="accent1"/>
          </a:solidFill>
        </p:spPr>
        <p:txBody>
          <a:bodyPr wrap="none">
            <a:spAutoFit/>
          </a:bodyPr>
          <a:lstStyle/>
          <a:p>
            <a:r>
              <a:rPr lang="ar-AE" sz="3600" b="1" dirty="0">
                <a:solidFill>
                  <a:schemeClr val="bg1"/>
                </a:solidFill>
                <a:ea typeface="Calibri" panose="020F0502020204030204" pitchFamily="34" charset="0"/>
                <a:cs typeface="Times New Roman" panose="02020603050405020304" pitchFamily="18" charset="0"/>
              </a:rPr>
              <a:t>موافق</a:t>
            </a:r>
          </a:p>
        </p:txBody>
      </p:sp>
      <p:sp>
        <p:nvSpPr>
          <p:cNvPr id="5" name="مستطيل 4"/>
          <p:cNvSpPr/>
          <p:nvPr/>
        </p:nvSpPr>
        <p:spPr>
          <a:xfrm>
            <a:off x="3455837" y="2619494"/>
            <a:ext cx="1798890" cy="646331"/>
          </a:xfrm>
          <a:prstGeom prst="rect">
            <a:avLst/>
          </a:prstGeom>
          <a:solidFill>
            <a:schemeClr val="accent1"/>
          </a:solidFill>
        </p:spPr>
        <p:txBody>
          <a:bodyPr wrap="none">
            <a:spAutoFit/>
          </a:bodyPr>
          <a:lstStyle/>
          <a:p>
            <a:r>
              <a:rPr lang="ar-AE" sz="3600" b="1" dirty="0">
                <a:solidFill>
                  <a:schemeClr val="bg1"/>
                </a:solidFill>
                <a:ea typeface="Calibri" panose="020F0502020204030204" pitchFamily="34" charset="0"/>
                <a:cs typeface="Times New Roman" panose="02020603050405020304" pitchFamily="18" charset="0"/>
              </a:rPr>
              <a:t>غير موافق</a:t>
            </a:r>
          </a:p>
        </p:txBody>
      </p:sp>
      <p:sp>
        <p:nvSpPr>
          <p:cNvPr id="6" name="مستطيل 5"/>
          <p:cNvSpPr/>
          <p:nvPr/>
        </p:nvSpPr>
        <p:spPr>
          <a:xfrm>
            <a:off x="7697651" y="1816854"/>
            <a:ext cx="1107996" cy="646331"/>
          </a:xfrm>
          <a:prstGeom prst="rect">
            <a:avLst/>
          </a:prstGeom>
          <a:solidFill>
            <a:schemeClr val="accent1"/>
          </a:solidFill>
        </p:spPr>
        <p:txBody>
          <a:bodyPr wrap="none">
            <a:spAutoFit/>
          </a:bodyPr>
          <a:lstStyle/>
          <a:p>
            <a:r>
              <a:rPr lang="ar-AE" sz="3600" b="1" dirty="0">
                <a:solidFill>
                  <a:schemeClr val="bg1"/>
                </a:solidFill>
                <a:ea typeface="Calibri" panose="020F0502020204030204" pitchFamily="34" charset="0"/>
                <a:cs typeface="Times New Roman" panose="02020603050405020304" pitchFamily="18" charset="0"/>
              </a:rPr>
              <a:t>موافق</a:t>
            </a:r>
            <a:endParaRPr lang="ar-AE" b="1" dirty="0">
              <a:solidFill>
                <a:schemeClr val="bg1"/>
              </a:solidFill>
            </a:endParaRPr>
          </a:p>
        </p:txBody>
      </p:sp>
      <p:sp>
        <p:nvSpPr>
          <p:cNvPr id="7" name="مستطيل 6"/>
          <p:cNvSpPr/>
          <p:nvPr/>
        </p:nvSpPr>
        <p:spPr>
          <a:xfrm>
            <a:off x="2993557" y="5931654"/>
            <a:ext cx="1798890" cy="646331"/>
          </a:xfrm>
          <a:prstGeom prst="rect">
            <a:avLst/>
          </a:prstGeom>
          <a:solidFill>
            <a:schemeClr val="accent1"/>
          </a:solidFill>
        </p:spPr>
        <p:txBody>
          <a:bodyPr wrap="none">
            <a:spAutoFit/>
          </a:bodyPr>
          <a:lstStyle/>
          <a:p>
            <a:r>
              <a:rPr lang="ar-AE" sz="3600" b="1" dirty="0">
                <a:solidFill>
                  <a:schemeClr val="bg1"/>
                </a:solidFill>
                <a:ea typeface="Calibri" panose="020F0502020204030204" pitchFamily="34" charset="0"/>
                <a:cs typeface="Times New Roman" panose="02020603050405020304" pitchFamily="18" charset="0"/>
              </a:rPr>
              <a:t>غير موافق</a:t>
            </a:r>
          </a:p>
        </p:txBody>
      </p:sp>
    </p:spTree>
    <p:extLst>
      <p:ext uri="{BB962C8B-B14F-4D97-AF65-F5344CB8AC3E}">
        <p14:creationId xmlns:p14="http://schemas.microsoft.com/office/powerpoint/2010/main" val="117200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to="" calcmode="lin" valueType="num">
                                      <p:cBhvr>
                                        <p:cTn id="17" dur="1" fill="hold"/>
                                        <p:tgtEl>
                                          <p:spTgt spid="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to="" calcmode="lin" valueType="num">
                                      <p:cBhvr>
                                        <p:cTn id="22" dur="1" fill="hold"/>
                                        <p:tgtEl>
                                          <p:spTgt spid="3"/>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to="" calcmode="lin" valueType="num">
                                      <p:cBhvr>
                                        <p:cTn id="2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78359304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333</Words>
  <Application>Microsoft Office PowerPoint</Application>
  <PresentationFormat>شاشة عريضة</PresentationFormat>
  <Paragraphs>48</Paragraphs>
  <Slides>20</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20</vt:i4>
      </vt:variant>
    </vt:vector>
  </HeadingPairs>
  <TitlesOfParts>
    <vt:vector size="27" baseType="lpstr">
      <vt:lpstr>Arial</vt:lpstr>
      <vt:lpstr>Calibri</vt:lpstr>
      <vt:lpstr>Calibri Light</vt:lpstr>
      <vt:lpstr>Sakkal Majalla</vt:lpstr>
      <vt:lpstr>Symbol</vt:lpstr>
      <vt:lpstr>Times New Roman</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غازي حسين حاج جنيد</dc:creator>
  <cp:lastModifiedBy>غازي حسين حاج جنيد</cp:lastModifiedBy>
  <cp:revision>22</cp:revision>
  <dcterms:created xsi:type="dcterms:W3CDTF">2017-05-03T08:04:30Z</dcterms:created>
  <dcterms:modified xsi:type="dcterms:W3CDTF">2017-05-07T09:04:48Z</dcterms:modified>
</cp:coreProperties>
</file>